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1116" r:id="rId2"/>
    <p:sldId id="1098" r:id="rId3"/>
    <p:sldId id="1115" r:id="rId4"/>
    <p:sldId id="1118" r:id="rId5"/>
    <p:sldId id="1117" r:id="rId6"/>
    <p:sldId id="1093" r:id="rId7"/>
    <p:sldId id="1102" r:id="rId8"/>
    <p:sldId id="1114" r:id="rId9"/>
    <p:sldId id="1122" r:id="rId10"/>
    <p:sldId id="1099" r:id="rId11"/>
    <p:sldId id="1121" r:id="rId12"/>
    <p:sldId id="1119" r:id="rId13"/>
    <p:sldId id="1100" r:id="rId14"/>
    <p:sldId id="1101" r:id="rId15"/>
    <p:sldId id="1120" r:id="rId16"/>
    <p:sldId id="1103" r:id="rId17"/>
    <p:sldId id="1125" r:id="rId18"/>
    <p:sldId id="1104" r:id="rId19"/>
    <p:sldId id="1105" r:id="rId20"/>
    <p:sldId id="1106" r:id="rId21"/>
    <p:sldId id="1110" r:id="rId22"/>
    <p:sldId id="1111" r:id="rId23"/>
    <p:sldId id="1112" r:id="rId24"/>
    <p:sldId id="1152" r:id="rId25"/>
    <p:sldId id="1144" r:id="rId26"/>
    <p:sldId id="1151" r:id="rId27"/>
    <p:sldId id="1145" r:id="rId28"/>
    <p:sldId id="1146" r:id="rId29"/>
    <p:sldId id="1147" r:id="rId30"/>
    <p:sldId id="1140" r:id="rId31"/>
    <p:sldId id="1141" r:id="rId32"/>
    <p:sldId id="1148" r:id="rId33"/>
    <p:sldId id="1127" r:id="rId34"/>
    <p:sldId id="1129" r:id="rId35"/>
    <p:sldId id="1130" r:id="rId36"/>
    <p:sldId id="1131" r:id="rId37"/>
    <p:sldId id="1132" r:id="rId38"/>
    <p:sldId id="1133" r:id="rId39"/>
    <p:sldId id="1135" r:id="rId40"/>
    <p:sldId id="1136" r:id="rId41"/>
    <p:sldId id="1137" r:id="rId42"/>
    <p:sldId id="1113" r:id="rId43"/>
    <p:sldId id="1124" r:id="rId44"/>
    <p:sldId id="112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11043-F668-4AB8-B6C1-8F3A55165CB1}" type="datetimeFigureOut">
              <a:rPr lang="en-US" smtClean="0"/>
              <a:t>21-Jan-23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90177-40FF-4B82-A378-9AF916A3FD72}" type="slidenum">
              <a:rPr lang="en-US" smtClean="0"/>
              <a:t>‹#›</a:t>
            </a:fld>
            <a:endParaRPr lang="en-US"/>
          </a:p>
        </p:txBody>
      </p:sp>
    </p:spTree>
    <p:extLst>
      <p:ext uri="{BB962C8B-B14F-4D97-AF65-F5344CB8AC3E}">
        <p14:creationId xmlns:p14="http://schemas.microsoft.com/office/powerpoint/2010/main" val="2740510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8FCC375E-1DC5-B4FB-37F9-FF87BB4A85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2E51671F-FC10-401B-8226-E0F91E4D60A3}" type="slidenum">
              <a:rPr lang="en-US" altLang="en-US" b="0" i="0"/>
              <a:pPr/>
              <a:t>1</a:t>
            </a:fld>
            <a:endParaRPr lang="en-US" altLang="en-US" b="0" i="0"/>
          </a:p>
        </p:txBody>
      </p:sp>
      <p:sp>
        <p:nvSpPr>
          <p:cNvPr id="31747" name="Rectangle 2">
            <a:extLst>
              <a:ext uri="{FF2B5EF4-FFF2-40B4-BE49-F238E27FC236}">
                <a16:creationId xmlns:a16="http://schemas.microsoft.com/office/drawing/2014/main" id="{0F2F8AFF-B55D-0D47-3C67-D756AF2AC5B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2B4C4FB4-3EA8-9980-A2A5-B4B151CE74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6985635-62A3-EFAF-E2C8-3B2E10FF37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DCE6A909-0E50-4B62-A6F3-DCD8B108A299}" type="slidenum">
              <a:rPr lang="en-US" altLang="en-US" b="0" i="0"/>
              <a:pPr/>
              <a:t>16</a:t>
            </a:fld>
            <a:endParaRPr lang="en-US" altLang="en-US" b="0" i="0"/>
          </a:p>
        </p:txBody>
      </p:sp>
      <p:sp>
        <p:nvSpPr>
          <p:cNvPr id="36867" name="Rectangle 2">
            <a:extLst>
              <a:ext uri="{FF2B5EF4-FFF2-40B4-BE49-F238E27FC236}">
                <a16:creationId xmlns:a16="http://schemas.microsoft.com/office/drawing/2014/main" id="{7E7C82B0-DF89-2F4A-4C25-737DD7C6CC3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666772ED-F445-3FC4-1938-FD8B7B7C84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en-US" altLang="en-US"/>
              <a:t>Clearly the linearity property is very important as it can be used to break up the Laplace </a:t>
            </a:r>
          </a:p>
          <a:p>
            <a:pPr algn="just" eaLnBrk="1" hangingPunct="1"/>
            <a:r>
              <a:rPr lang="en-US" altLang="en-US"/>
              <a:t>transform of the linear combination of several functions to a linear combination of the Laplace</a:t>
            </a:r>
          </a:p>
          <a:p>
            <a:pPr algn="just" eaLnBrk="1" hangingPunct="1"/>
            <a:r>
              <a:rPr lang="en-US" altLang="en-US"/>
              <a:t>transforms of the individual functions. The ROC for the composite function is the intersection of</a:t>
            </a:r>
          </a:p>
          <a:p>
            <a:pPr algn="just" eaLnBrk="1" hangingPunct="1"/>
            <a:r>
              <a:rPr lang="en-US" altLang="en-US"/>
              <a:t>the ROCs for the individual functions.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6C22DD0D-10C7-1EAB-2865-6B8BDCCC40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07077C84-446D-4E71-BAF7-941B4C72DDC8}" type="slidenum">
              <a:rPr lang="en-US" altLang="en-US" b="0" i="0"/>
              <a:pPr/>
              <a:t>18</a:t>
            </a:fld>
            <a:endParaRPr lang="en-US" altLang="en-US" b="0" i="0"/>
          </a:p>
        </p:txBody>
      </p:sp>
      <p:sp>
        <p:nvSpPr>
          <p:cNvPr id="37891" name="Rectangle 2">
            <a:extLst>
              <a:ext uri="{FF2B5EF4-FFF2-40B4-BE49-F238E27FC236}">
                <a16:creationId xmlns:a16="http://schemas.microsoft.com/office/drawing/2014/main" id="{86F4D97C-E9C3-77A7-291E-7600773AD4CA}"/>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F2B13CC1-72B3-EB95-E8E1-5BBF62B28C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4BACDE-D81A-1A1B-6133-990CD0C1C8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0541C5AE-718A-4366-B97C-26B84568A794}" type="slidenum">
              <a:rPr lang="en-US" altLang="en-US" b="0" i="0"/>
              <a:pPr/>
              <a:t>19</a:t>
            </a:fld>
            <a:endParaRPr lang="en-US" altLang="en-US" b="0" i="0"/>
          </a:p>
        </p:txBody>
      </p:sp>
      <p:sp>
        <p:nvSpPr>
          <p:cNvPr id="38915" name="Rectangle 2">
            <a:extLst>
              <a:ext uri="{FF2B5EF4-FFF2-40B4-BE49-F238E27FC236}">
                <a16:creationId xmlns:a16="http://schemas.microsoft.com/office/drawing/2014/main" id="{7BE39769-E297-A235-10B8-596C255C698D}"/>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A525DD1-FE9D-73B6-7E75-E561B8E3A1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2ACEB528-454A-A81D-69B1-5EC18FE5D2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9987C6EF-F066-4B0F-B215-A07577AD6199}" type="slidenum">
              <a:rPr lang="en-US" altLang="en-US" b="0" i="0"/>
              <a:pPr/>
              <a:t>20</a:t>
            </a:fld>
            <a:endParaRPr lang="en-US" altLang="en-US" b="0" i="0"/>
          </a:p>
        </p:txBody>
      </p:sp>
      <p:sp>
        <p:nvSpPr>
          <p:cNvPr id="39939" name="Rectangle 2">
            <a:extLst>
              <a:ext uri="{FF2B5EF4-FFF2-40B4-BE49-F238E27FC236}">
                <a16:creationId xmlns:a16="http://schemas.microsoft.com/office/drawing/2014/main" id="{AA6B58EB-85C0-710A-BF08-E0E1AF820224}"/>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E25C824A-0737-FE54-E8E0-766AB8DC08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A7AF3EF4-DEAB-8DDA-7398-7D78E9A242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4A67856F-911B-4B3E-96DB-719E6FBE09EC}" type="slidenum">
              <a:rPr lang="en-US" altLang="en-US" b="0" i="0"/>
              <a:pPr/>
              <a:t>21</a:t>
            </a:fld>
            <a:endParaRPr lang="en-US" altLang="en-US" b="0" i="0"/>
          </a:p>
        </p:txBody>
      </p:sp>
      <p:sp>
        <p:nvSpPr>
          <p:cNvPr id="44035" name="Rectangle 2">
            <a:extLst>
              <a:ext uri="{FF2B5EF4-FFF2-40B4-BE49-F238E27FC236}">
                <a16:creationId xmlns:a16="http://schemas.microsoft.com/office/drawing/2014/main" id="{86C623C3-F7F3-9F36-FBC0-2EAF7FE05952}"/>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DA5E577C-F8A1-F3D3-DDF3-B3EE4871B9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09AF3A87-92C8-4366-C396-364E8940A9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3346CCDA-50CF-4561-B534-81800AC7F076}" type="slidenum">
              <a:rPr lang="en-US" altLang="en-US" b="0" i="0"/>
              <a:pPr/>
              <a:t>22</a:t>
            </a:fld>
            <a:endParaRPr lang="en-US" altLang="en-US" b="0" i="0"/>
          </a:p>
        </p:txBody>
      </p:sp>
      <p:sp>
        <p:nvSpPr>
          <p:cNvPr id="45059" name="Rectangle 2">
            <a:extLst>
              <a:ext uri="{FF2B5EF4-FFF2-40B4-BE49-F238E27FC236}">
                <a16:creationId xmlns:a16="http://schemas.microsoft.com/office/drawing/2014/main" id="{AE489539-B071-09A0-E10B-BF6B0058D0E8}"/>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3BC79374-B7DA-8F8C-6CE1-C2914282FB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45DBAA1-A467-95C9-013C-392EDEE5C7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A8CB6B38-051F-4C0E-963E-13802964DFAC}" type="slidenum">
              <a:rPr lang="en-US" altLang="en-US" b="0" i="0"/>
              <a:pPr/>
              <a:t>23</a:t>
            </a:fld>
            <a:endParaRPr lang="en-US" altLang="en-US" b="0" i="0"/>
          </a:p>
        </p:txBody>
      </p:sp>
      <p:sp>
        <p:nvSpPr>
          <p:cNvPr id="46083" name="Rectangle 2">
            <a:extLst>
              <a:ext uri="{FF2B5EF4-FFF2-40B4-BE49-F238E27FC236}">
                <a16:creationId xmlns:a16="http://schemas.microsoft.com/office/drawing/2014/main" id="{EFDB24E9-86B4-7B6E-41A5-7839D953365F}"/>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8D7B104D-2C98-16D0-C4C2-F2B55F8320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0CB2E14C-869F-416F-9FC3-152010152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9DCF6DB4-F5D8-4F0C-81BE-BBBF1E0F7766}" type="slidenum">
              <a:rPr lang="en-US" altLang="en-US" b="0" i="0"/>
              <a:pPr/>
              <a:t>25</a:t>
            </a:fld>
            <a:endParaRPr lang="en-US" altLang="en-US" b="0" i="0"/>
          </a:p>
        </p:txBody>
      </p:sp>
      <p:sp>
        <p:nvSpPr>
          <p:cNvPr id="29699" name="Rectangle 2">
            <a:extLst>
              <a:ext uri="{FF2B5EF4-FFF2-40B4-BE49-F238E27FC236}">
                <a16:creationId xmlns:a16="http://schemas.microsoft.com/office/drawing/2014/main" id="{D3B4278A-1483-F48B-026D-4BF676EA9161}"/>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F872F810-3314-2154-9D14-BEFBB348FF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D508449-6504-6214-54F8-3C4150D37E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F0765D18-957D-4DEC-981D-AC88375BB367}" type="slidenum">
              <a:rPr lang="en-US" altLang="en-US" b="0" i="0"/>
              <a:pPr/>
              <a:t>26</a:t>
            </a:fld>
            <a:endParaRPr lang="en-US" altLang="en-US" b="0" i="0"/>
          </a:p>
        </p:txBody>
      </p:sp>
      <p:sp>
        <p:nvSpPr>
          <p:cNvPr id="30723" name="Rectangle 2">
            <a:extLst>
              <a:ext uri="{FF2B5EF4-FFF2-40B4-BE49-F238E27FC236}">
                <a16:creationId xmlns:a16="http://schemas.microsoft.com/office/drawing/2014/main" id="{B8281259-EAD8-422C-5585-DA2A6E597C03}"/>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D7A935E-E21C-C343-1BC7-0EA34F8C6E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17D8022-35CB-4056-4EB9-33726F2A10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BCF802D3-7CF0-4FE5-99DC-E10284BC1A36}" type="slidenum">
              <a:rPr lang="en-US" altLang="en-US" b="0" i="0"/>
              <a:pPr/>
              <a:t>27</a:t>
            </a:fld>
            <a:endParaRPr lang="en-US" altLang="en-US" b="0" i="0"/>
          </a:p>
        </p:txBody>
      </p:sp>
      <p:sp>
        <p:nvSpPr>
          <p:cNvPr id="31747" name="Rectangle 2">
            <a:extLst>
              <a:ext uri="{FF2B5EF4-FFF2-40B4-BE49-F238E27FC236}">
                <a16:creationId xmlns:a16="http://schemas.microsoft.com/office/drawing/2014/main" id="{1EB5B954-1798-29CE-1289-D8538478B122}"/>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14C5CB1-7EFD-ACA9-9D84-58632082A9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26F8A51-548E-750D-CEC3-2A90DCCCF7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58BDF815-25AD-45BB-9AB0-A3AA71C7DAC9}" type="slidenum">
              <a:rPr lang="en-US" altLang="en-US" b="0" i="0"/>
              <a:pPr/>
              <a:t>2</a:t>
            </a:fld>
            <a:endParaRPr lang="en-US" altLang="en-US" b="0" i="0"/>
          </a:p>
        </p:txBody>
      </p:sp>
      <p:sp>
        <p:nvSpPr>
          <p:cNvPr id="28675" name="Rectangle 2">
            <a:extLst>
              <a:ext uri="{FF2B5EF4-FFF2-40B4-BE49-F238E27FC236}">
                <a16:creationId xmlns:a16="http://schemas.microsoft.com/office/drawing/2014/main" id="{1AD75692-33A9-2326-982B-0FDDFAAEBEE3}"/>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C53589C7-201D-8FDF-5F63-DB0BE0D17F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BA504451-0A7B-5CF5-987C-8FDF19144E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0E8F0155-A3FD-499C-A7DF-FB4AA772CF60}" type="slidenum">
              <a:rPr lang="en-US" altLang="en-US" b="0" i="0"/>
              <a:pPr/>
              <a:t>28</a:t>
            </a:fld>
            <a:endParaRPr lang="en-US" altLang="en-US" b="0" i="0"/>
          </a:p>
        </p:txBody>
      </p:sp>
      <p:sp>
        <p:nvSpPr>
          <p:cNvPr id="32771" name="Rectangle 2">
            <a:extLst>
              <a:ext uri="{FF2B5EF4-FFF2-40B4-BE49-F238E27FC236}">
                <a16:creationId xmlns:a16="http://schemas.microsoft.com/office/drawing/2014/main" id="{2BDED399-B8F0-92BE-6E49-E1C57966373C}"/>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AF0F174-770B-7845-529A-1580A502EF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9E422BD9-015B-5979-0F1B-8D1B175289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CA18E5DC-2356-4265-85F0-48841C1A8857}" type="slidenum">
              <a:rPr lang="en-US" altLang="en-US" b="0" i="0"/>
              <a:pPr/>
              <a:t>29</a:t>
            </a:fld>
            <a:endParaRPr lang="en-US" altLang="en-US" b="0" i="0"/>
          </a:p>
        </p:txBody>
      </p:sp>
      <p:sp>
        <p:nvSpPr>
          <p:cNvPr id="33795" name="Rectangle 2">
            <a:extLst>
              <a:ext uri="{FF2B5EF4-FFF2-40B4-BE49-F238E27FC236}">
                <a16:creationId xmlns:a16="http://schemas.microsoft.com/office/drawing/2014/main" id="{F51DDF8A-F44D-AD28-93DF-1243C8BEC3F3}"/>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AE29D474-18A0-A216-C2E2-612498A8EB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F1EB060-89B1-4320-4A52-1D281D2F79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620600C1-517D-4D69-9B1F-208C06C1AA4F}" type="slidenum">
              <a:rPr lang="en-US" altLang="en-US" b="0" i="0"/>
              <a:pPr/>
              <a:t>30</a:t>
            </a:fld>
            <a:endParaRPr lang="en-US" altLang="en-US" b="0" i="0"/>
          </a:p>
        </p:txBody>
      </p:sp>
      <p:sp>
        <p:nvSpPr>
          <p:cNvPr id="34819" name="Rectangle 2">
            <a:extLst>
              <a:ext uri="{FF2B5EF4-FFF2-40B4-BE49-F238E27FC236}">
                <a16:creationId xmlns:a16="http://schemas.microsoft.com/office/drawing/2014/main" id="{52ABEC23-6989-1681-FDB4-EB72A42EFA9E}"/>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A54A075E-CD35-F16E-6D7E-81ED2028A0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41A734E8-C3B3-5329-3D1E-CD3D9DFA57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9AFF0F8A-609E-4574-9637-1569BEE9D88F}" type="slidenum">
              <a:rPr lang="en-US" altLang="en-US" b="0" i="0"/>
              <a:pPr/>
              <a:t>31</a:t>
            </a:fld>
            <a:endParaRPr lang="en-US" altLang="en-US" b="0" i="0"/>
          </a:p>
        </p:txBody>
      </p:sp>
      <p:sp>
        <p:nvSpPr>
          <p:cNvPr id="35843" name="Rectangle 2">
            <a:extLst>
              <a:ext uri="{FF2B5EF4-FFF2-40B4-BE49-F238E27FC236}">
                <a16:creationId xmlns:a16="http://schemas.microsoft.com/office/drawing/2014/main" id="{B38E9784-7FA3-87FE-55A9-496A3FCD1ED5}"/>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2E34EEEE-E238-EF16-C730-81390ED6E3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486934D1-59E0-FEC9-38DA-DFA5C334DE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85A7952E-C0A7-442A-AA03-7438AE9CDFC8}" type="slidenum">
              <a:rPr lang="en-US" altLang="en-US" b="0" i="0"/>
              <a:pPr/>
              <a:t>32</a:t>
            </a:fld>
            <a:endParaRPr lang="en-US" altLang="en-US" b="0" i="0"/>
          </a:p>
        </p:txBody>
      </p:sp>
      <p:sp>
        <p:nvSpPr>
          <p:cNvPr id="36867" name="Rectangle 2">
            <a:extLst>
              <a:ext uri="{FF2B5EF4-FFF2-40B4-BE49-F238E27FC236}">
                <a16:creationId xmlns:a16="http://schemas.microsoft.com/office/drawing/2014/main" id="{7A841A45-5A52-1639-3F95-18B6ACB8B79C}"/>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081B0FE-601C-9FC8-BE3A-3A924E164B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263C29E0-4BEC-570B-FEB0-32410E13D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9DF260DE-3F90-40F4-BE88-3893C656B8E9}" type="slidenum">
              <a:rPr lang="en-US" altLang="en-US" b="0" i="0"/>
              <a:pPr/>
              <a:t>33</a:t>
            </a:fld>
            <a:endParaRPr lang="en-US" altLang="en-US" b="0" i="0"/>
          </a:p>
        </p:txBody>
      </p:sp>
      <p:sp>
        <p:nvSpPr>
          <p:cNvPr id="39939" name="Rectangle 2">
            <a:extLst>
              <a:ext uri="{FF2B5EF4-FFF2-40B4-BE49-F238E27FC236}">
                <a16:creationId xmlns:a16="http://schemas.microsoft.com/office/drawing/2014/main" id="{20135D21-E81C-D705-B43D-9F78A89F9D09}"/>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F9F46B0-E841-BFFB-71B8-A980D5BE5B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1594CE48-0089-0FD5-D27A-47652E77CC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B560899C-3B22-434D-9EDD-FE96BEBC3330}" type="slidenum">
              <a:rPr lang="en-US" altLang="en-US" b="0" i="0"/>
              <a:pPr/>
              <a:t>34</a:t>
            </a:fld>
            <a:endParaRPr lang="en-US" altLang="en-US" b="0" i="0"/>
          </a:p>
        </p:txBody>
      </p:sp>
      <p:sp>
        <p:nvSpPr>
          <p:cNvPr id="40963" name="Rectangle 2">
            <a:extLst>
              <a:ext uri="{FF2B5EF4-FFF2-40B4-BE49-F238E27FC236}">
                <a16:creationId xmlns:a16="http://schemas.microsoft.com/office/drawing/2014/main" id="{8FAE65BF-3E4D-00BF-C6F8-8ACA23D71C21}"/>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1C801109-75B0-3CBD-468F-02DE57FDDB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FB7145F-8550-1509-8B4F-894AC2FAA8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68034ECE-6679-41AC-A3CC-928F28E69693}" type="slidenum">
              <a:rPr lang="en-US" altLang="en-US" b="0" i="0"/>
              <a:pPr/>
              <a:t>35</a:t>
            </a:fld>
            <a:endParaRPr lang="en-US" altLang="en-US" b="0" i="0"/>
          </a:p>
        </p:txBody>
      </p:sp>
      <p:sp>
        <p:nvSpPr>
          <p:cNvPr id="41987" name="Rectangle 2">
            <a:extLst>
              <a:ext uri="{FF2B5EF4-FFF2-40B4-BE49-F238E27FC236}">
                <a16:creationId xmlns:a16="http://schemas.microsoft.com/office/drawing/2014/main" id="{B9F5BAD7-F0AB-39F6-FEEF-6125CE1A8A3B}"/>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53351CEF-F183-468E-B839-A6F97BDA8D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3AE43631-E115-763D-21B6-401B813A63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515DC794-FF71-4094-ADEE-D64BA4DEA8E1}" type="slidenum">
              <a:rPr lang="en-US" altLang="en-US" b="0" i="0"/>
              <a:pPr/>
              <a:t>36</a:t>
            </a:fld>
            <a:endParaRPr lang="en-US" altLang="en-US" b="0" i="0"/>
          </a:p>
        </p:txBody>
      </p:sp>
      <p:sp>
        <p:nvSpPr>
          <p:cNvPr id="43011" name="Rectangle 2">
            <a:extLst>
              <a:ext uri="{FF2B5EF4-FFF2-40B4-BE49-F238E27FC236}">
                <a16:creationId xmlns:a16="http://schemas.microsoft.com/office/drawing/2014/main" id="{492F9EF5-7F9A-994D-2F73-08363FF3F6FC}"/>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5AC548CF-65C3-5400-4E1E-1A657C303A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69AD540E-DA6C-E797-EC63-917CB1F8D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06750BB2-5BE2-4DEF-9550-6765FA516920}" type="slidenum">
              <a:rPr lang="en-US" altLang="en-US" b="0" i="0"/>
              <a:pPr/>
              <a:t>37</a:t>
            </a:fld>
            <a:endParaRPr lang="en-US" altLang="en-US" b="0" i="0"/>
          </a:p>
        </p:txBody>
      </p:sp>
      <p:sp>
        <p:nvSpPr>
          <p:cNvPr id="44035" name="Rectangle 2">
            <a:extLst>
              <a:ext uri="{FF2B5EF4-FFF2-40B4-BE49-F238E27FC236}">
                <a16:creationId xmlns:a16="http://schemas.microsoft.com/office/drawing/2014/main" id="{3CDCC7DA-B4B4-0BBC-ADB6-2C4223185C41}"/>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41C0B4F2-0763-890B-FB0D-F34521B1B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446C6EF6-D72D-B078-C261-8CD913DC16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1F4E9433-CEF0-452E-B1B2-993F69700CFA}" type="slidenum">
              <a:rPr lang="en-US" altLang="en-US" b="0" i="0"/>
              <a:pPr/>
              <a:t>3</a:t>
            </a:fld>
            <a:endParaRPr lang="en-US" altLang="en-US" b="0" i="0"/>
          </a:p>
        </p:txBody>
      </p:sp>
      <p:sp>
        <p:nvSpPr>
          <p:cNvPr id="29699" name="Rectangle 2">
            <a:extLst>
              <a:ext uri="{FF2B5EF4-FFF2-40B4-BE49-F238E27FC236}">
                <a16:creationId xmlns:a16="http://schemas.microsoft.com/office/drawing/2014/main" id="{B394BE06-79FB-5512-CD24-7E640B1098C4}"/>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9C4E322E-D33C-DF7F-4629-93AB1E5594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C4010FB0-A023-24BF-06CD-AC5E670EA4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6FA7F0B7-A3D9-43AB-8BAF-6395FC19E1F1}" type="slidenum">
              <a:rPr lang="en-US" altLang="en-US" b="0" i="0"/>
              <a:pPr/>
              <a:t>38</a:t>
            </a:fld>
            <a:endParaRPr lang="en-US" altLang="en-US" b="0" i="0"/>
          </a:p>
        </p:txBody>
      </p:sp>
      <p:sp>
        <p:nvSpPr>
          <p:cNvPr id="46083" name="Rectangle 2">
            <a:extLst>
              <a:ext uri="{FF2B5EF4-FFF2-40B4-BE49-F238E27FC236}">
                <a16:creationId xmlns:a16="http://schemas.microsoft.com/office/drawing/2014/main" id="{AE91E553-611D-F499-49D6-0511E7458CE6}"/>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F741204A-68C9-D066-DF22-012915026C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A19F6531-FDDF-0C7B-CFA6-BE78D4F1DD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A93CBC25-0D30-4330-AE0B-2A8ED3E0E23E}" type="slidenum">
              <a:rPr lang="en-US" altLang="en-US" b="0" i="0"/>
              <a:pPr/>
              <a:t>39</a:t>
            </a:fld>
            <a:endParaRPr lang="en-US" altLang="en-US" b="0" i="0"/>
          </a:p>
        </p:txBody>
      </p:sp>
      <p:sp>
        <p:nvSpPr>
          <p:cNvPr id="47107" name="Rectangle 2">
            <a:extLst>
              <a:ext uri="{FF2B5EF4-FFF2-40B4-BE49-F238E27FC236}">
                <a16:creationId xmlns:a16="http://schemas.microsoft.com/office/drawing/2014/main" id="{D72ADE32-7EA0-0312-83B0-2C6107F4E91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07789B40-091A-4F10-BC92-F0E4536FED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40455207-EAF1-EFCF-2174-93917BF03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C883D9C6-2771-44CF-B335-01016F317F96}" type="slidenum">
              <a:rPr lang="en-US" altLang="en-US" b="0" i="0"/>
              <a:pPr/>
              <a:t>40</a:t>
            </a:fld>
            <a:endParaRPr lang="en-US" altLang="en-US" b="0" i="0"/>
          </a:p>
        </p:txBody>
      </p:sp>
      <p:sp>
        <p:nvSpPr>
          <p:cNvPr id="48131" name="Rectangle 2">
            <a:extLst>
              <a:ext uri="{FF2B5EF4-FFF2-40B4-BE49-F238E27FC236}">
                <a16:creationId xmlns:a16="http://schemas.microsoft.com/office/drawing/2014/main" id="{BA4B1202-5631-3E67-0692-ECE9F584503B}"/>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0F4B16B4-83E7-A094-304C-F4B6732843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5EE279D3-E1E0-22E0-8406-8B56689B34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C886B8BC-354D-491B-8BB5-B3E134E8802B}" type="slidenum">
              <a:rPr lang="en-US" altLang="en-US" b="0" i="0"/>
              <a:pPr/>
              <a:t>41</a:t>
            </a:fld>
            <a:endParaRPr lang="en-US" altLang="en-US" b="0" i="0"/>
          </a:p>
        </p:txBody>
      </p:sp>
      <p:sp>
        <p:nvSpPr>
          <p:cNvPr id="49155" name="Rectangle 2">
            <a:extLst>
              <a:ext uri="{FF2B5EF4-FFF2-40B4-BE49-F238E27FC236}">
                <a16:creationId xmlns:a16="http://schemas.microsoft.com/office/drawing/2014/main" id="{26A21F11-B4AC-B10D-6146-EAD5D44DAEE8}"/>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B51DF4B-404D-5023-758C-E2D9AF42C5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DF3B0418-732A-792F-7A60-50CA35C301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4D6135A3-1CDC-4BD1-B16A-CBB5F7134DC2}" type="slidenum">
              <a:rPr lang="en-US" altLang="en-US" b="0" i="0"/>
              <a:pPr/>
              <a:t>42</a:t>
            </a:fld>
            <a:endParaRPr lang="en-US" altLang="en-US" b="0" i="0"/>
          </a:p>
        </p:txBody>
      </p:sp>
      <p:sp>
        <p:nvSpPr>
          <p:cNvPr id="47107" name="Rectangle 2">
            <a:extLst>
              <a:ext uri="{FF2B5EF4-FFF2-40B4-BE49-F238E27FC236}">
                <a16:creationId xmlns:a16="http://schemas.microsoft.com/office/drawing/2014/main" id="{CA0A494B-E7BF-A841-8923-1A26299AC7C3}"/>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85758190-178F-7DB8-BCEC-B00DD099FD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extLst>
      <p:ext uri="{BB962C8B-B14F-4D97-AF65-F5344CB8AC3E}">
        <p14:creationId xmlns:p14="http://schemas.microsoft.com/office/powerpoint/2010/main" val="1947436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DF3B0418-732A-792F-7A60-50CA35C301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4D6135A3-1CDC-4BD1-B16A-CBB5F7134DC2}" type="slidenum">
              <a:rPr lang="en-US" altLang="en-US" b="0" i="0"/>
              <a:pPr/>
              <a:t>43</a:t>
            </a:fld>
            <a:endParaRPr lang="en-US" altLang="en-US" b="0" i="0"/>
          </a:p>
        </p:txBody>
      </p:sp>
      <p:sp>
        <p:nvSpPr>
          <p:cNvPr id="47107" name="Rectangle 2">
            <a:extLst>
              <a:ext uri="{FF2B5EF4-FFF2-40B4-BE49-F238E27FC236}">
                <a16:creationId xmlns:a16="http://schemas.microsoft.com/office/drawing/2014/main" id="{CA0A494B-E7BF-A841-8923-1A26299AC7C3}"/>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85758190-178F-7DB8-BCEC-B00DD099FD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en-US"/>
          </a:p>
        </p:txBody>
      </p:sp>
    </p:spTree>
    <p:extLst>
      <p:ext uri="{BB962C8B-B14F-4D97-AF65-F5344CB8AC3E}">
        <p14:creationId xmlns:p14="http://schemas.microsoft.com/office/powerpoint/2010/main" val="174545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8439A3FF-DE10-39FB-A284-F93C1DE7C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D516AFD5-D3CC-4222-A476-E73778CBF587}" type="slidenum">
              <a:rPr lang="en-US" altLang="en-US" b="0" i="0"/>
              <a:pPr/>
              <a:t>6</a:t>
            </a:fld>
            <a:endParaRPr lang="en-US" altLang="en-US" b="0" i="0"/>
          </a:p>
        </p:txBody>
      </p:sp>
      <p:sp>
        <p:nvSpPr>
          <p:cNvPr id="30723" name="Rectangle 2">
            <a:extLst>
              <a:ext uri="{FF2B5EF4-FFF2-40B4-BE49-F238E27FC236}">
                <a16:creationId xmlns:a16="http://schemas.microsoft.com/office/drawing/2014/main" id="{FDA02EB5-8BAD-16D0-4156-975FBE2C92C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D82E5F8A-3122-E4F1-2A74-583094147F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CB379F23-0DBA-935C-7170-87D1F8F52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86ACD78F-5B00-4E16-81E8-1BEFA1872BC3}" type="slidenum">
              <a:rPr lang="en-US" altLang="en-US" b="0" i="0"/>
              <a:pPr/>
              <a:t>7</a:t>
            </a:fld>
            <a:endParaRPr lang="en-US" altLang="en-US" b="0" i="0"/>
          </a:p>
        </p:txBody>
      </p:sp>
      <p:sp>
        <p:nvSpPr>
          <p:cNvPr id="31747" name="Rectangle 2">
            <a:extLst>
              <a:ext uri="{FF2B5EF4-FFF2-40B4-BE49-F238E27FC236}">
                <a16:creationId xmlns:a16="http://schemas.microsoft.com/office/drawing/2014/main" id="{FF9776F5-2845-9378-02BA-6EB3633502F0}"/>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3DFA1E88-D337-4262-1382-362BFAFD8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7D8B53ED-ABBC-2012-CBF7-0297B3FECA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DDE604E0-AF1B-497C-940C-53586B06B755}" type="slidenum">
              <a:rPr lang="en-US" altLang="en-US" b="0" i="0"/>
              <a:pPr/>
              <a:t>8</a:t>
            </a:fld>
            <a:endParaRPr lang="en-US" altLang="en-US" b="0" i="0"/>
          </a:p>
        </p:txBody>
      </p:sp>
      <p:sp>
        <p:nvSpPr>
          <p:cNvPr id="32771" name="Rectangle 2">
            <a:extLst>
              <a:ext uri="{FF2B5EF4-FFF2-40B4-BE49-F238E27FC236}">
                <a16:creationId xmlns:a16="http://schemas.microsoft.com/office/drawing/2014/main" id="{1CEC70C7-09A7-7F12-3B01-1A8FE71C07E8}"/>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622A88A-1A55-14A4-01BB-52DB0BDD25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514DB42A-AC73-B6F3-4465-F3652B4493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6705FBE3-698E-420F-9726-7BAD02E92788}" type="slidenum">
              <a:rPr lang="en-US" altLang="en-US" b="0" i="0"/>
              <a:pPr/>
              <a:t>10</a:t>
            </a:fld>
            <a:endParaRPr lang="en-US" altLang="en-US" b="0" i="0"/>
          </a:p>
        </p:txBody>
      </p:sp>
      <p:sp>
        <p:nvSpPr>
          <p:cNvPr id="33795" name="Rectangle 2">
            <a:extLst>
              <a:ext uri="{FF2B5EF4-FFF2-40B4-BE49-F238E27FC236}">
                <a16:creationId xmlns:a16="http://schemas.microsoft.com/office/drawing/2014/main" id="{7C616C8A-5C1A-4C8F-DEBD-C716FB84B432}"/>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080A119E-919F-8E86-7FEA-989B8C3A04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69B68E7A-56CD-2F99-FB81-9DC3AEB23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1D6A5BB1-364A-43FF-B91B-8ADAA4879836}" type="slidenum">
              <a:rPr lang="en-US" altLang="en-US" b="0" i="0"/>
              <a:pPr/>
              <a:t>13</a:t>
            </a:fld>
            <a:endParaRPr lang="en-US" altLang="en-US" b="0" i="0"/>
          </a:p>
        </p:txBody>
      </p:sp>
      <p:sp>
        <p:nvSpPr>
          <p:cNvPr id="34819" name="Rectangle 2">
            <a:extLst>
              <a:ext uri="{FF2B5EF4-FFF2-40B4-BE49-F238E27FC236}">
                <a16:creationId xmlns:a16="http://schemas.microsoft.com/office/drawing/2014/main" id="{9CAC7073-6178-F2C4-BDEC-95C33949DEE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9E731BF1-E1A8-B5D8-F9FD-796AEA7D04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8F50206D-9EA5-14C9-4CC7-18B22C9671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11551F0F-501E-4494-83D9-9E4295674274}" type="slidenum">
              <a:rPr lang="en-US" altLang="en-US" b="0" i="0"/>
              <a:pPr/>
              <a:t>14</a:t>
            </a:fld>
            <a:endParaRPr lang="en-US" altLang="en-US" b="0" i="0"/>
          </a:p>
        </p:txBody>
      </p:sp>
      <p:sp>
        <p:nvSpPr>
          <p:cNvPr id="35843" name="Rectangle 2">
            <a:extLst>
              <a:ext uri="{FF2B5EF4-FFF2-40B4-BE49-F238E27FC236}">
                <a16:creationId xmlns:a16="http://schemas.microsoft.com/office/drawing/2014/main" id="{928E8B0A-3078-504A-3D0C-DEC45ABFD662}"/>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D858603-70FF-1A26-99A1-AE1AFE2C5C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5E6E-DA2D-17EA-EDFC-398BD776E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DA340A-B8F8-99D9-7EBC-04469D603B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B97D6F-CEBB-3703-A4EA-F0B2C41559A4}"/>
              </a:ext>
            </a:extLst>
          </p:cNvPr>
          <p:cNvSpPr>
            <a:spLocks noGrp="1"/>
          </p:cNvSpPr>
          <p:nvPr>
            <p:ph type="dt" sz="half" idx="10"/>
          </p:nvPr>
        </p:nvSpPr>
        <p:spPr/>
        <p:txBody>
          <a:bodyPr/>
          <a:lstStyle/>
          <a:p>
            <a:fld id="{8CF50583-593F-4A48-8F93-13CEF4601009}" type="datetimeFigureOut">
              <a:rPr lang="en-US" smtClean="0"/>
              <a:t>21-Jan-23</a:t>
            </a:fld>
            <a:endParaRPr lang="en-US"/>
          </a:p>
        </p:txBody>
      </p:sp>
      <p:sp>
        <p:nvSpPr>
          <p:cNvPr id="5" name="Footer Placeholder 4">
            <a:extLst>
              <a:ext uri="{FF2B5EF4-FFF2-40B4-BE49-F238E27FC236}">
                <a16:creationId xmlns:a16="http://schemas.microsoft.com/office/drawing/2014/main" id="{B72DE723-813D-780E-25EF-3DD4A4751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D58078-DC29-BEEA-5E82-9F9C167F94EF}"/>
              </a:ext>
            </a:extLst>
          </p:cNvPr>
          <p:cNvSpPr>
            <a:spLocks noGrp="1"/>
          </p:cNvSpPr>
          <p:nvPr>
            <p:ph type="sldNum" sz="quarter" idx="12"/>
          </p:nvPr>
        </p:nvSpPr>
        <p:spPr/>
        <p:txBody>
          <a:bodyPr/>
          <a:lstStyle/>
          <a:p>
            <a:fld id="{9C1B9FF0-8040-4AC0-A43F-3DC42A0D1A53}" type="slidenum">
              <a:rPr lang="en-US" smtClean="0"/>
              <a:t>‹#›</a:t>
            </a:fld>
            <a:endParaRPr lang="en-US"/>
          </a:p>
        </p:txBody>
      </p:sp>
    </p:spTree>
    <p:extLst>
      <p:ext uri="{BB962C8B-B14F-4D97-AF65-F5344CB8AC3E}">
        <p14:creationId xmlns:p14="http://schemas.microsoft.com/office/powerpoint/2010/main" val="3232721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1022-B22B-CC3D-13B6-32333BE927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5CB333-2EEC-5E67-A59E-D16DD1B4F8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BBB9B-585A-1BBA-D0D7-5CB0F785EA9F}"/>
              </a:ext>
            </a:extLst>
          </p:cNvPr>
          <p:cNvSpPr>
            <a:spLocks noGrp="1"/>
          </p:cNvSpPr>
          <p:nvPr>
            <p:ph type="dt" sz="half" idx="10"/>
          </p:nvPr>
        </p:nvSpPr>
        <p:spPr/>
        <p:txBody>
          <a:bodyPr/>
          <a:lstStyle/>
          <a:p>
            <a:fld id="{8CF50583-593F-4A48-8F93-13CEF4601009}" type="datetimeFigureOut">
              <a:rPr lang="en-US" smtClean="0"/>
              <a:t>21-Jan-23</a:t>
            </a:fld>
            <a:endParaRPr lang="en-US"/>
          </a:p>
        </p:txBody>
      </p:sp>
      <p:sp>
        <p:nvSpPr>
          <p:cNvPr id="5" name="Footer Placeholder 4">
            <a:extLst>
              <a:ext uri="{FF2B5EF4-FFF2-40B4-BE49-F238E27FC236}">
                <a16:creationId xmlns:a16="http://schemas.microsoft.com/office/drawing/2014/main" id="{1FDC787F-E256-61C8-F096-3A1A1D907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06403-47BE-2ECC-8CB2-D4CA19DCF493}"/>
              </a:ext>
            </a:extLst>
          </p:cNvPr>
          <p:cNvSpPr>
            <a:spLocks noGrp="1"/>
          </p:cNvSpPr>
          <p:nvPr>
            <p:ph type="sldNum" sz="quarter" idx="12"/>
          </p:nvPr>
        </p:nvSpPr>
        <p:spPr/>
        <p:txBody>
          <a:bodyPr/>
          <a:lstStyle/>
          <a:p>
            <a:fld id="{9C1B9FF0-8040-4AC0-A43F-3DC42A0D1A53}" type="slidenum">
              <a:rPr lang="en-US" smtClean="0"/>
              <a:t>‹#›</a:t>
            </a:fld>
            <a:endParaRPr lang="en-US"/>
          </a:p>
        </p:txBody>
      </p:sp>
    </p:spTree>
    <p:extLst>
      <p:ext uri="{BB962C8B-B14F-4D97-AF65-F5344CB8AC3E}">
        <p14:creationId xmlns:p14="http://schemas.microsoft.com/office/powerpoint/2010/main" val="199744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A11772-F005-2858-B996-8E3A9C7113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B6B5FE-908F-431B-7882-70861EE1D2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756CF-3205-1A03-FCB0-308D2DE27946}"/>
              </a:ext>
            </a:extLst>
          </p:cNvPr>
          <p:cNvSpPr>
            <a:spLocks noGrp="1"/>
          </p:cNvSpPr>
          <p:nvPr>
            <p:ph type="dt" sz="half" idx="10"/>
          </p:nvPr>
        </p:nvSpPr>
        <p:spPr/>
        <p:txBody>
          <a:bodyPr/>
          <a:lstStyle/>
          <a:p>
            <a:fld id="{8CF50583-593F-4A48-8F93-13CEF4601009}" type="datetimeFigureOut">
              <a:rPr lang="en-US" smtClean="0"/>
              <a:t>21-Jan-23</a:t>
            </a:fld>
            <a:endParaRPr lang="en-US"/>
          </a:p>
        </p:txBody>
      </p:sp>
      <p:sp>
        <p:nvSpPr>
          <p:cNvPr id="5" name="Footer Placeholder 4">
            <a:extLst>
              <a:ext uri="{FF2B5EF4-FFF2-40B4-BE49-F238E27FC236}">
                <a16:creationId xmlns:a16="http://schemas.microsoft.com/office/drawing/2014/main" id="{2966B92D-72D5-7B36-D9E1-435561C43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37A2F-F301-BE70-247C-7AAE0D48B408}"/>
              </a:ext>
            </a:extLst>
          </p:cNvPr>
          <p:cNvSpPr>
            <a:spLocks noGrp="1"/>
          </p:cNvSpPr>
          <p:nvPr>
            <p:ph type="sldNum" sz="quarter" idx="12"/>
          </p:nvPr>
        </p:nvSpPr>
        <p:spPr/>
        <p:txBody>
          <a:bodyPr/>
          <a:lstStyle/>
          <a:p>
            <a:fld id="{9C1B9FF0-8040-4AC0-A43F-3DC42A0D1A53}" type="slidenum">
              <a:rPr lang="en-US" smtClean="0"/>
              <a:t>‹#›</a:t>
            </a:fld>
            <a:endParaRPr lang="en-US"/>
          </a:p>
        </p:txBody>
      </p:sp>
    </p:spTree>
    <p:extLst>
      <p:ext uri="{BB962C8B-B14F-4D97-AF65-F5344CB8AC3E}">
        <p14:creationId xmlns:p14="http://schemas.microsoft.com/office/powerpoint/2010/main" val="4119687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0E61-9971-B2DA-A776-7325B3A16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A615C7-3F1A-5DD7-A5B9-F73CDB2D5B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06DE3-6836-6487-2B6C-0B8588B93E1A}"/>
              </a:ext>
            </a:extLst>
          </p:cNvPr>
          <p:cNvSpPr>
            <a:spLocks noGrp="1"/>
          </p:cNvSpPr>
          <p:nvPr>
            <p:ph type="dt" sz="half" idx="10"/>
          </p:nvPr>
        </p:nvSpPr>
        <p:spPr/>
        <p:txBody>
          <a:bodyPr/>
          <a:lstStyle/>
          <a:p>
            <a:fld id="{8CF50583-593F-4A48-8F93-13CEF4601009}" type="datetimeFigureOut">
              <a:rPr lang="en-US" smtClean="0"/>
              <a:t>21-Jan-23</a:t>
            </a:fld>
            <a:endParaRPr lang="en-US"/>
          </a:p>
        </p:txBody>
      </p:sp>
      <p:sp>
        <p:nvSpPr>
          <p:cNvPr id="5" name="Footer Placeholder 4">
            <a:extLst>
              <a:ext uri="{FF2B5EF4-FFF2-40B4-BE49-F238E27FC236}">
                <a16:creationId xmlns:a16="http://schemas.microsoft.com/office/drawing/2014/main" id="{2C1F9E8E-68B3-8B49-2D33-A181AECA6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86EAC5-38F4-93A2-547C-838E7B867CCE}"/>
              </a:ext>
            </a:extLst>
          </p:cNvPr>
          <p:cNvSpPr>
            <a:spLocks noGrp="1"/>
          </p:cNvSpPr>
          <p:nvPr>
            <p:ph type="sldNum" sz="quarter" idx="12"/>
          </p:nvPr>
        </p:nvSpPr>
        <p:spPr/>
        <p:txBody>
          <a:bodyPr/>
          <a:lstStyle/>
          <a:p>
            <a:fld id="{9C1B9FF0-8040-4AC0-A43F-3DC42A0D1A53}" type="slidenum">
              <a:rPr lang="en-US" smtClean="0"/>
              <a:t>‹#›</a:t>
            </a:fld>
            <a:endParaRPr lang="en-US"/>
          </a:p>
        </p:txBody>
      </p:sp>
    </p:spTree>
    <p:extLst>
      <p:ext uri="{BB962C8B-B14F-4D97-AF65-F5344CB8AC3E}">
        <p14:creationId xmlns:p14="http://schemas.microsoft.com/office/powerpoint/2010/main" val="4213553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F9B0-D903-A191-4773-45291F4F8E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38BFC2-947F-FB90-A5D4-C42200EE69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E6EC35-EAB5-8E91-E0B8-6BA15375FBE0}"/>
              </a:ext>
            </a:extLst>
          </p:cNvPr>
          <p:cNvSpPr>
            <a:spLocks noGrp="1"/>
          </p:cNvSpPr>
          <p:nvPr>
            <p:ph type="dt" sz="half" idx="10"/>
          </p:nvPr>
        </p:nvSpPr>
        <p:spPr/>
        <p:txBody>
          <a:bodyPr/>
          <a:lstStyle/>
          <a:p>
            <a:fld id="{8CF50583-593F-4A48-8F93-13CEF4601009}" type="datetimeFigureOut">
              <a:rPr lang="en-US" smtClean="0"/>
              <a:t>21-Jan-23</a:t>
            </a:fld>
            <a:endParaRPr lang="en-US"/>
          </a:p>
        </p:txBody>
      </p:sp>
      <p:sp>
        <p:nvSpPr>
          <p:cNvPr id="5" name="Footer Placeholder 4">
            <a:extLst>
              <a:ext uri="{FF2B5EF4-FFF2-40B4-BE49-F238E27FC236}">
                <a16:creationId xmlns:a16="http://schemas.microsoft.com/office/drawing/2014/main" id="{3A086DB6-56AD-B354-66CE-17BCBEA62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34158-E713-C495-E05B-F3957F2FBAFF}"/>
              </a:ext>
            </a:extLst>
          </p:cNvPr>
          <p:cNvSpPr>
            <a:spLocks noGrp="1"/>
          </p:cNvSpPr>
          <p:nvPr>
            <p:ph type="sldNum" sz="quarter" idx="12"/>
          </p:nvPr>
        </p:nvSpPr>
        <p:spPr/>
        <p:txBody>
          <a:bodyPr/>
          <a:lstStyle/>
          <a:p>
            <a:fld id="{9C1B9FF0-8040-4AC0-A43F-3DC42A0D1A53}" type="slidenum">
              <a:rPr lang="en-US" smtClean="0"/>
              <a:t>‹#›</a:t>
            </a:fld>
            <a:endParaRPr lang="en-US"/>
          </a:p>
        </p:txBody>
      </p:sp>
    </p:spTree>
    <p:extLst>
      <p:ext uri="{BB962C8B-B14F-4D97-AF65-F5344CB8AC3E}">
        <p14:creationId xmlns:p14="http://schemas.microsoft.com/office/powerpoint/2010/main" val="102299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43DD-F2AB-3F7E-8A84-D339F4C99D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D1BFC5-6931-7ACE-32C1-25B92F5A0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C3AA79-3A37-25A0-94A9-81B24047ED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41AEF-D30D-462F-0F0E-E38CB7EF6BC9}"/>
              </a:ext>
            </a:extLst>
          </p:cNvPr>
          <p:cNvSpPr>
            <a:spLocks noGrp="1"/>
          </p:cNvSpPr>
          <p:nvPr>
            <p:ph type="dt" sz="half" idx="10"/>
          </p:nvPr>
        </p:nvSpPr>
        <p:spPr/>
        <p:txBody>
          <a:bodyPr/>
          <a:lstStyle/>
          <a:p>
            <a:fld id="{8CF50583-593F-4A48-8F93-13CEF4601009}" type="datetimeFigureOut">
              <a:rPr lang="en-US" smtClean="0"/>
              <a:t>21-Jan-23</a:t>
            </a:fld>
            <a:endParaRPr lang="en-US"/>
          </a:p>
        </p:txBody>
      </p:sp>
      <p:sp>
        <p:nvSpPr>
          <p:cNvPr id="6" name="Footer Placeholder 5">
            <a:extLst>
              <a:ext uri="{FF2B5EF4-FFF2-40B4-BE49-F238E27FC236}">
                <a16:creationId xmlns:a16="http://schemas.microsoft.com/office/drawing/2014/main" id="{7BF06AAB-5029-3E52-7FD1-C2C96E77F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E93B3-584E-3B78-0DCA-1CF0BA99D3EC}"/>
              </a:ext>
            </a:extLst>
          </p:cNvPr>
          <p:cNvSpPr>
            <a:spLocks noGrp="1"/>
          </p:cNvSpPr>
          <p:nvPr>
            <p:ph type="sldNum" sz="quarter" idx="12"/>
          </p:nvPr>
        </p:nvSpPr>
        <p:spPr/>
        <p:txBody>
          <a:bodyPr/>
          <a:lstStyle/>
          <a:p>
            <a:fld id="{9C1B9FF0-8040-4AC0-A43F-3DC42A0D1A53}" type="slidenum">
              <a:rPr lang="en-US" smtClean="0"/>
              <a:t>‹#›</a:t>
            </a:fld>
            <a:endParaRPr lang="en-US"/>
          </a:p>
        </p:txBody>
      </p:sp>
    </p:spTree>
    <p:extLst>
      <p:ext uri="{BB962C8B-B14F-4D97-AF65-F5344CB8AC3E}">
        <p14:creationId xmlns:p14="http://schemas.microsoft.com/office/powerpoint/2010/main" val="429138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651D-258E-9CBA-9685-643543EFB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D106E3-B9E7-1DC8-B834-C8040973CE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E6413-4FEE-3F48-A60F-1FA701B3DC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78B39A-EE08-1E31-616E-B950406897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7963B6-C8C7-9918-C775-DD37E5CDCA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4F6045-8A70-9C7B-A3D2-DDA3377FAAF5}"/>
              </a:ext>
            </a:extLst>
          </p:cNvPr>
          <p:cNvSpPr>
            <a:spLocks noGrp="1"/>
          </p:cNvSpPr>
          <p:nvPr>
            <p:ph type="dt" sz="half" idx="10"/>
          </p:nvPr>
        </p:nvSpPr>
        <p:spPr/>
        <p:txBody>
          <a:bodyPr/>
          <a:lstStyle/>
          <a:p>
            <a:fld id="{8CF50583-593F-4A48-8F93-13CEF4601009}" type="datetimeFigureOut">
              <a:rPr lang="en-US" smtClean="0"/>
              <a:t>21-Jan-23</a:t>
            </a:fld>
            <a:endParaRPr lang="en-US"/>
          </a:p>
        </p:txBody>
      </p:sp>
      <p:sp>
        <p:nvSpPr>
          <p:cNvPr id="8" name="Footer Placeholder 7">
            <a:extLst>
              <a:ext uri="{FF2B5EF4-FFF2-40B4-BE49-F238E27FC236}">
                <a16:creationId xmlns:a16="http://schemas.microsoft.com/office/drawing/2014/main" id="{E84F77E1-5AB6-0570-0436-62F5B3A750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BE2E77-A5B6-26F2-A52F-905ADF774F93}"/>
              </a:ext>
            </a:extLst>
          </p:cNvPr>
          <p:cNvSpPr>
            <a:spLocks noGrp="1"/>
          </p:cNvSpPr>
          <p:nvPr>
            <p:ph type="sldNum" sz="quarter" idx="12"/>
          </p:nvPr>
        </p:nvSpPr>
        <p:spPr/>
        <p:txBody>
          <a:bodyPr/>
          <a:lstStyle/>
          <a:p>
            <a:fld id="{9C1B9FF0-8040-4AC0-A43F-3DC42A0D1A53}" type="slidenum">
              <a:rPr lang="en-US" smtClean="0"/>
              <a:t>‹#›</a:t>
            </a:fld>
            <a:endParaRPr lang="en-US"/>
          </a:p>
        </p:txBody>
      </p:sp>
    </p:spTree>
    <p:extLst>
      <p:ext uri="{BB962C8B-B14F-4D97-AF65-F5344CB8AC3E}">
        <p14:creationId xmlns:p14="http://schemas.microsoft.com/office/powerpoint/2010/main" val="3439022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62A5F-1628-99E7-335B-6744FC5B5F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45290B-2171-9FD5-0A34-64209995089F}"/>
              </a:ext>
            </a:extLst>
          </p:cNvPr>
          <p:cNvSpPr>
            <a:spLocks noGrp="1"/>
          </p:cNvSpPr>
          <p:nvPr>
            <p:ph type="dt" sz="half" idx="10"/>
          </p:nvPr>
        </p:nvSpPr>
        <p:spPr/>
        <p:txBody>
          <a:bodyPr/>
          <a:lstStyle/>
          <a:p>
            <a:fld id="{8CF50583-593F-4A48-8F93-13CEF4601009}" type="datetimeFigureOut">
              <a:rPr lang="en-US" smtClean="0"/>
              <a:t>21-Jan-23</a:t>
            </a:fld>
            <a:endParaRPr lang="en-US"/>
          </a:p>
        </p:txBody>
      </p:sp>
      <p:sp>
        <p:nvSpPr>
          <p:cNvPr id="4" name="Footer Placeholder 3">
            <a:extLst>
              <a:ext uri="{FF2B5EF4-FFF2-40B4-BE49-F238E27FC236}">
                <a16:creationId xmlns:a16="http://schemas.microsoft.com/office/drawing/2014/main" id="{44A9A61B-FFC4-79CC-1E93-7720D4A5A2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6D87C1-2345-843D-730C-DBD7D4D9EBB5}"/>
              </a:ext>
            </a:extLst>
          </p:cNvPr>
          <p:cNvSpPr>
            <a:spLocks noGrp="1"/>
          </p:cNvSpPr>
          <p:nvPr>
            <p:ph type="sldNum" sz="quarter" idx="12"/>
          </p:nvPr>
        </p:nvSpPr>
        <p:spPr/>
        <p:txBody>
          <a:bodyPr/>
          <a:lstStyle/>
          <a:p>
            <a:fld id="{9C1B9FF0-8040-4AC0-A43F-3DC42A0D1A53}" type="slidenum">
              <a:rPr lang="en-US" smtClean="0"/>
              <a:t>‹#›</a:t>
            </a:fld>
            <a:endParaRPr lang="en-US"/>
          </a:p>
        </p:txBody>
      </p:sp>
    </p:spTree>
    <p:extLst>
      <p:ext uri="{BB962C8B-B14F-4D97-AF65-F5344CB8AC3E}">
        <p14:creationId xmlns:p14="http://schemas.microsoft.com/office/powerpoint/2010/main" val="46262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C6BB78-1F48-9059-8C1E-C6A265325EE4}"/>
              </a:ext>
            </a:extLst>
          </p:cNvPr>
          <p:cNvSpPr>
            <a:spLocks noGrp="1"/>
          </p:cNvSpPr>
          <p:nvPr>
            <p:ph type="dt" sz="half" idx="10"/>
          </p:nvPr>
        </p:nvSpPr>
        <p:spPr/>
        <p:txBody>
          <a:bodyPr/>
          <a:lstStyle/>
          <a:p>
            <a:fld id="{8CF50583-593F-4A48-8F93-13CEF4601009}" type="datetimeFigureOut">
              <a:rPr lang="en-US" smtClean="0"/>
              <a:t>21-Jan-23</a:t>
            </a:fld>
            <a:endParaRPr lang="en-US"/>
          </a:p>
        </p:txBody>
      </p:sp>
      <p:sp>
        <p:nvSpPr>
          <p:cNvPr id="3" name="Footer Placeholder 2">
            <a:extLst>
              <a:ext uri="{FF2B5EF4-FFF2-40B4-BE49-F238E27FC236}">
                <a16:creationId xmlns:a16="http://schemas.microsoft.com/office/drawing/2014/main" id="{870238C8-E0BD-E02C-5159-6DF043D4FC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A6598A-2D2E-FFBC-217B-625FE3C79A1F}"/>
              </a:ext>
            </a:extLst>
          </p:cNvPr>
          <p:cNvSpPr>
            <a:spLocks noGrp="1"/>
          </p:cNvSpPr>
          <p:nvPr>
            <p:ph type="sldNum" sz="quarter" idx="12"/>
          </p:nvPr>
        </p:nvSpPr>
        <p:spPr/>
        <p:txBody>
          <a:bodyPr/>
          <a:lstStyle/>
          <a:p>
            <a:fld id="{9C1B9FF0-8040-4AC0-A43F-3DC42A0D1A53}" type="slidenum">
              <a:rPr lang="en-US" smtClean="0"/>
              <a:t>‹#›</a:t>
            </a:fld>
            <a:endParaRPr lang="en-US"/>
          </a:p>
        </p:txBody>
      </p:sp>
    </p:spTree>
    <p:extLst>
      <p:ext uri="{BB962C8B-B14F-4D97-AF65-F5344CB8AC3E}">
        <p14:creationId xmlns:p14="http://schemas.microsoft.com/office/powerpoint/2010/main" val="4079572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19ABD-230B-EDF2-CDCE-48FF851B6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370DAD-CBC6-42BA-CD23-7A39A530C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BCD959-5A4F-536E-32AD-A5002E2A52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2270A-7742-70C7-0F4A-13AC126A4F8E}"/>
              </a:ext>
            </a:extLst>
          </p:cNvPr>
          <p:cNvSpPr>
            <a:spLocks noGrp="1"/>
          </p:cNvSpPr>
          <p:nvPr>
            <p:ph type="dt" sz="half" idx="10"/>
          </p:nvPr>
        </p:nvSpPr>
        <p:spPr/>
        <p:txBody>
          <a:bodyPr/>
          <a:lstStyle/>
          <a:p>
            <a:fld id="{8CF50583-593F-4A48-8F93-13CEF4601009}" type="datetimeFigureOut">
              <a:rPr lang="en-US" smtClean="0"/>
              <a:t>21-Jan-23</a:t>
            </a:fld>
            <a:endParaRPr lang="en-US"/>
          </a:p>
        </p:txBody>
      </p:sp>
      <p:sp>
        <p:nvSpPr>
          <p:cNvPr id="6" name="Footer Placeholder 5">
            <a:extLst>
              <a:ext uri="{FF2B5EF4-FFF2-40B4-BE49-F238E27FC236}">
                <a16:creationId xmlns:a16="http://schemas.microsoft.com/office/drawing/2014/main" id="{6CED014B-B5EE-FE6D-36FC-6C8B57374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A89B77-EBCF-A9F7-DE55-11AF9BF99BA0}"/>
              </a:ext>
            </a:extLst>
          </p:cNvPr>
          <p:cNvSpPr>
            <a:spLocks noGrp="1"/>
          </p:cNvSpPr>
          <p:nvPr>
            <p:ph type="sldNum" sz="quarter" idx="12"/>
          </p:nvPr>
        </p:nvSpPr>
        <p:spPr/>
        <p:txBody>
          <a:bodyPr/>
          <a:lstStyle/>
          <a:p>
            <a:fld id="{9C1B9FF0-8040-4AC0-A43F-3DC42A0D1A53}" type="slidenum">
              <a:rPr lang="en-US" smtClean="0"/>
              <a:t>‹#›</a:t>
            </a:fld>
            <a:endParaRPr lang="en-US"/>
          </a:p>
        </p:txBody>
      </p:sp>
    </p:spTree>
    <p:extLst>
      <p:ext uri="{BB962C8B-B14F-4D97-AF65-F5344CB8AC3E}">
        <p14:creationId xmlns:p14="http://schemas.microsoft.com/office/powerpoint/2010/main" val="3833156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AC3C-7BBF-267A-3D4C-4D3CAD7BB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DA64C3-E35C-7E34-D6F2-B7F8B37F3E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0AAAA-9C20-EE07-8460-70D88623F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FE3982-CA75-62D1-2E86-A0C093AF1808}"/>
              </a:ext>
            </a:extLst>
          </p:cNvPr>
          <p:cNvSpPr>
            <a:spLocks noGrp="1"/>
          </p:cNvSpPr>
          <p:nvPr>
            <p:ph type="dt" sz="half" idx="10"/>
          </p:nvPr>
        </p:nvSpPr>
        <p:spPr/>
        <p:txBody>
          <a:bodyPr/>
          <a:lstStyle/>
          <a:p>
            <a:fld id="{8CF50583-593F-4A48-8F93-13CEF4601009}" type="datetimeFigureOut">
              <a:rPr lang="en-US" smtClean="0"/>
              <a:t>21-Jan-23</a:t>
            </a:fld>
            <a:endParaRPr lang="en-US"/>
          </a:p>
        </p:txBody>
      </p:sp>
      <p:sp>
        <p:nvSpPr>
          <p:cNvPr id="6" name="Footer Placeholder 5">
            <a:extLst>
              <a:ext uri="{FF2B5EF4-FFF2-40B4-BE49-F238E27FC236}">
                <a16:creationId xmlns:a16="http://schemas.microsoft.com/office/drawing/2014/main" id="{4BC3C9A5-EFAE-78AD-8FA9-0AAE1B96CB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78176B-BE67-1721-14D8-C6B8F6F42E32}"/>
              </a:ext>
            </a:extLst>
          </p:cNvPr>
          <p:cNvSpPr>
            <a:spLocks noGrp="1"/>
          </p:cNvSpPr>
          <p:nvPr>
            <p:ph type="sldNum" sz="quarter" idx="12"/>
          </p:nvPr>
        </p:nvSpPr>
        <p:spPr/>
        <p:txBody>
          <a:bodyPr/>
          <a:lstStyle/>
          <a:p>
            <a:fld id="{9C1B9FF0-8040-4AC0-A43F-3DC42A0D1A53}" type="slidenum">
              <a:rPr lang="en-US" smtClean="0"/>
              <a:t>‹#›</a:t>
            </a:fld>
            <a:endParaRPr lang="en-US"/>
          </a:p>
        </p:txBody>
      </p:sp>
    </p:spTree>
    <p:extLst>
      <p:ext uri="{BB962C8B-B14F-4D97-AF65-F5344CB8AC3E}">
        <p14:creationId xmlns:p14="http://schemas.microsoft.com/office/powerpoint/2010/main" val="2501607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B68F80-9B72-3E35-6DF9-EC697DF21D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2CB813-279E-302D-C5DA-A8F17885CA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5A8024-F9A3-FED2-8A7C-393BCD19CD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F50583-593F-4A48-8F93-13CEF4601009}" type="datetimeFigureOut">
              <a:rPr lang="en-US" smtClean="0"/>
              <a:t>21-Jan-23</a:t>
            </a:fld>
            <a:endParaRPr lang="en-US"/>
          </a:p>
        </p:txBody>
      </p:sp>
      <p:sp>
        <p:nvSpPr>
          <p:cNvPr id="5" name="Footer Placeholder 4">
            <a:extLst>
              <a:ext uri="{FF2B5EF4-FFF2-40B4-BE49-F238E27FC236}">
                <a16:creationId xmlns:a16="http://schemas.microsoft.com/office/drawing/2014/main" id="{59415FF4-8328-DE05-EF23-E23274B8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AFEAE-20C2-2565-7E37-F609D9FCFC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B9FF0-8040-4AC0-A43F-3DC42A0D1A53}" type="slidenum">
              <a:rPr lang="en-US" smtClean="0"/>
              <a:t>‹#›</a:t>
            </a:fld>
            <a:endParaRPr lang="en-US"/>
          </a:p>
        </p:txBody>
      </p:sp>
    </p:spTree>
    <p:extLst>
      <p:ext uri="{BB962C8B-B14F-4D97-AF65-F5344CB8AC3E}">
        <p14:creationId xmlns:p14="http://schemas.microsoft.com/office/powerpoint/2010/main" val="1425267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9.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5.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0.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14">
            <a:extLst>
              <a:ext uri="{FF2B5EF4-FFF2-40B4-BE49-F238E27FC236}">
                <a16:creationId xmlns:a16="http://schemas.microsoft.com/office/drawing/2014/main" id="{FF9CF9D8-B499-E345-A1C7-C32D2FA37958}"/>
              </a:ext>
            </a:extLst>
          </p:cNvPr>
          <p:cNvSpPr>
            <a:spLocks noChangeArrowheads="1"/>
          </p:cNvSpPr>
          <p:nvPr/>
        </p:nvSpPr>
        <p:spPr bwMode="auto">
          <a:xfrm>
            <a:off x="1904999" y="1508450"/>
            <a:ext cx="8722567" cy="230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a:lnSpc>
                <a:spcPct val="150000"/>
              </a:lnSpc>
            </a:pPr>
            <a:r>
              <a:rPr lang="en-US" altLang="en-US" sz="3600" i="0" dirty="0">
                <a:solidFill>
                  <a:srgbClr val="0070C0"/>
                </a:solidFill>
                <a:latin typeface="Verdana" panose="020B0604030504040204" pitchFamily="34" charset="0"/>
              </a:rPr>
              <a:t>Lecture:  04</a:t>
            </a:r>
          </a:p>
          <a:p>
            <a:pPr>
              <a:lnSpc>
                <a:spcPct val="150000"/>
              </a:lnSpc>
            </a:pPr>
            <a:r>
              <a:rPr lang="en-US" altLang="en-US" sz="3200" i="0" dirty="0">
                <a:latin typeface="Arial" panose="020B0604020202020204" pitchFamily="34" charset="0"/>
              </a:rPr>
              <a:t>Laplace Transform of Continuous-time Signals &amp; Systems</a:t>
            </a:r>
          </a:p>
        </p:txBody>
      </p:sp>
      <p:sp>
        <p:nvSpPr>
          <p:cNvPr id="12" name="Rectangle 2">
            <a:extLst>
              <a:ext uri="{FF2B5EF4-FFF2-40B4-BE49-F238E27FC236}">
                <a16:creationId xmlns:a16="http://schemas.microsoft.com/office/drawing/2014/main" id="{A21FC0FC-DC4F-5996-E53F-6D3541B42D18}"/>
              </a:ext>
            </a:extLst>
          </p:cNvPr>
          <p:cNvSpPr>
            <a:spLocks noChangeArrowheads="1"/>
          </p:cNvSpPr>
          <p:nvPr/>
        </p:nvSpPr>
        <p:spPr bwMode="auto">
          <a:xfrm>
            <a:off x="1904999" y="4096139"/>
            <a:ext cx="7856376" cy="830997"/>
          </a:xfrm>
          <a:prstGeom prst="rect">
            <a:avLst/>
          </a:prstGeom>
          <a:noFill/>
          <a:ln w="9525">
            <a:noFill/>
            <a:miter lim="800000"/>
            <a:headEnd/>
            <a:tailEnd/>
          </a:ln>
        </p:spPr>
        <p:txBody>
          <a:bodyPr wrap="square">
            <a:spAutoFit/>
          </a:bodyPr>
          <a:lstStyle/>
          <a:p>
            <a:pPr>
              <a:defRPr/>
            </a:pPr>
            <a:r>
              <a:rPr lang="en-US" sz="2400" dirty="0">
                <a:latin typeface="Times New Roman" panose="02020603050405020304" pitchFamily="18" charset="0"/>
                <a:cs typeface="Times New Roman" panose="02020603050405020304" pitchFamily="18" charset="0"/>
              </a:rPr>
              <a:t>By</a:t>
            </a:r>
          </a:p>
          <a:p>
            <a:pPr>
              <a:defRPr/>
            </a:pPr>
            <a:r>
              <a:rPr lang="en-US" sz="2400" dirty="0">
                <a:latin typeface="Times New Roman" panose="02020603050405020304" pitchFamily="18" charset="0"/>
                <a:cs typeface="Times New Roman" panose="02020603050405020304" pitchFamily="18" charset="0"/>
              </a:rPr>
              <a:t>Afrin Ahmed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a:extLst>
              <a:ext uri="{FF2B5EF4-FFF2-40B4-BE49-F238E27FC236}">
                <a16:creationId xmlns:a16="http://schemas.microsoft.com/office/drawing/2014/main" id="{C2680565-1162-FAA1-FDE3-4F5D5344FBA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2B11C061-8A12-4E46-88C0-A7BE22DB6B0F}" type="slidenum">
              <a:rPr lang="en-US" altLang="en-US" i="0">
                <a:latin typeface="Arial" panose="020B0604020202020204" pitchFamily="34" charset="0"/>
              </a:rPr>
              <a:pPr/>
              <a:t>10</a:t>
            </a:fld>
            <a:endParaRPr lang="en-US" altLang="en-US" i="0">
              <a:latin typeface="Arial" panose="020B0604020202020204" pitchFamily="34" charset="0"/>
            </a:endParaRPr>
          </a:p>
        </p:txBody>
      </p:sp>
      <p:sp>
        <p:nvSpPr>
          <p:cNvPr id="11267" name="Rectangle 11">
            <a:extLst>
              <a:ext uri="{FF2B5EF4-FFF2-40B4-BE49-F238E27FC236}">
                <a16:creationId xmlns:a16="http://schemas.microsoft.com/office/drawing/2014/main" id="{A04DD5DC-B700-58F2-3522-81D2FF99526F}"/>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Region of Convergence (ROC)</a:t>
            </a:r>
          </a:p>
        </p:txBody>
      </p:sp>
      <p:sp>
        <p:nvSpPr>
          <p:cNvPr id="11268" name="Rectangle 9">
            <a:extLst>
              <a:ext uri="{FF2B5EF4-FFF2-40B4-BE49-F238E27FC236}">
                <a16:creationId xmlns:a16="http://schemas.microsoft.com/office/drawing/2014/main" id="{ED697783-1BAD-E183-0292-57D5682A6D3E}"/>
              </a:ext>
            </a:extLst>
          </p:cNvPr>
          <p:cNvSpPr>
            <a:spLocks noChangeArrowheads="1"/>
          </p:cNvSpPr>
          <p:nvPr/>
        </p:nvSpPr>
        <p:spPr bwMode="auto">
          <a:xfrm>
            <a:off x="998375" y="661988"/>
            <a:ext cx="10179697" cy="57077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buFont typeface="Wingdings" panose="05000000000000000000" pitchFamily="2" charset="2"/>
              <a:buChar char="Ø"/>
            </a:pPr>
            <a:r>
              <a:rPr lang="en-US" altLang="zh-CN" sz="1900" b="0" i="0" dirty="0">
                <a:latin typeface="Verdana" panose="020B0604030504040204" pitchFamily="34" charset="0"/>
                <a:ea typeface="宋体" panose="02010600030101010101" pitchFamily="2" charset="-122"/>
              </a:rPr>
              <a:t>Not all functions (signals) possess a Laplace transform and those that have Laplace transform is often limited to a region of the so-called s-plane defined by the real axis (</a:t>
            </a:r>
            <a:r>
              <a:rPr lang="el-GR" altLang="zh-CN" sz="1900" b="0" i="0" dirty="0">
                <a:latin typeface="Verdana" panose="020B0604030504040204" pitchFamily="34" charset="0"/>
                <a:ea typeface="宋体" panose="02010600030101010101" pitchFamily="2" charset="-122"/>
              </a:rPr>
              <a:t>σ</a:t>
            </a:r>
            <a:r>
              <a:rPr lang="en-US" altLang="zh-CN" sz="1900" b="0" i="0" dirty="0">
                <a:latin typeface="Verdana" panose="020B0604030504040204" pitchFamily="34" charset="0"/>
                <a:ea typeface="宋体" panose="02010600030101010101" pitchFamily="2" charset="-122"/>
              </a:rPr>
              <a:t>) versus the imaginary axis (j</a:t>
            </a:r>
            <a:r>
              <a:rPr lang="el-GR" altLang="zh-CN" sz="1900" b="0" i="0" dirty="0">
                <a:latin typeface="Verdana" panose="020B0604030504040204" pitchFamily="34" charset="0"/>
                <a:ea typeface="宋体" panose="02010600030101010101" pitchFamily="2" charset="-122"/>
              </a:rPr>
              <a:t>ω</a:t>
            </a:r>
            <a:r>
              <a:rPr lang="en-US" altLang="zh-CN" sz="1900" b="0" i="0" dirty="0">
                <a:latin typeface="Verdana" panose="020B0604030504040204" pitchFamily="34" charset="0"/>
                <a:ea typeface="宋体" panose="02010600030101010101" pitchFamily="2" charset="-122"/>
              </a:rPr>
              <a:t>), referred to as the </a:t>
            </a:r>
            <a:r>
              <a:rPr lang="en-US" altLang="zh-CN" sz="1900" b="0" i="0" dirty="0">
                <a:solidFill>
                  <a:srgbClr val="3333FF"/>
                </a:solidFill>
                <a:latin typeface="Verdana" panose="020B0604030504040204" pitchFamily="34" charset="0"/>
                <a:ea typeface="宋体" panose="02010600030101010101" pitchFamily="2" charset="-122"/>
              </a:rPr>
              <a:t>region of convergence </a:t>
            </a:r>
            <a:r>
              <a:rPr lang="en-US" altLang="zh-CN" sz="1900" b="0" i="0" dirty="0">
                <a:latin typeface="Verdana" panose="020B0604030504040204" pitchFamily="34" charset="0"/>
                <a:ea typeface="宋体" panose="02010600030101010101" pitchFamily="2" charset="-122"/>
              </a:rPr>
              <a:t>(</a:t>
            </a:r>
            <a:r>
              <a:rPr lang="en-US" altLang="zh-CN" sz="1900" b="0" i="0" dirty="0">
                <a:solidFill>
                  <a:srgbClr val="FF0000"/>
                </a:solidFill>
                <a:latin typeface="Verdana" panose="020B0604030504040204" pitchFamily="34" charset="0"/>
                <a:ea typeface="宋体" panose="02010600030101010101" pitchFamily="2" charset="-122"/>
              </a:rPr>
              <a:t>ROC</a:t>
            </a:r>
            <a:r>
              <a:rPr lang="en-US" altLang="zh-CN" sz="1900" b="0" i="0" dirty="0">
                <a:latin typeface="Verdana" panose="020B0604030504040204" pitchFamily="34" charset="0"/>
                <a:ea typeface="宋体" panose="02010600030101010101" pitchFamily="2" charset="-122"/>
              </a:rPr>
              <a:t>).</a:t>
            </a:r>
          </a:p>
          <a:p>
            <a:pPr lvl="1" algn="just">
              <a:lnSpc>
                <a:spcPct val="95000"/>
              </a:lnSpc>
              <a:spcBef>
                <a:spcPts val="300"/>
              </a:spcBef>
              <a:spcAft>
                <a:spcPts val="300"/>
              </a:spcAft>
              <a:buFont typeface="Wingdings" panose="05000000000000000000" pitchFamily="2" charset="2"/>
              <a:buChar char="Ø"/>
            </a:pPr>
            <a:endParaRPr lang="en-US" altLang="zh-CN" sz="1900" b="0" i="0" dirty="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r>
              <a:rPr lang="en-US" altLang="zh-CN" sz="1900" b="0" i="0" dirty="0">
                <a:latin typeface="Verdana" panose="020B0604030504040204" pitchFamily="34" charset="0"/>
                <a:ea typeface="宋体" panose="02010600030101010101" pitchFamily="2" charset="-122"/>
              </a:rPr>
              <a:t>It is the range of complex variables </a:t>
            </a:r>
            <a:r>
              <a:rPr lang="en-US" altLang="zh-CN" sz="1900" dirty="0">
                <a:solidFill>
                  <a:srgbClr val="FF0000"/>
                </a:solidFill>
                <a:latin typeface="Verdana" panose="020B0604030504040204" pitchFamily="34" charset="0"/>
                <a:ea typeface="宋体" panose="02010600030101010101" pitchFamily="2" charset="-122"/>
              </a:rPr>
              <a:t>s</a:t>
            </a:r>
            <a:r>
              <a:rPr lang="en-US" altLang="zh-CN" sz="1900" b="0" i="0" dirty="0">
                <a:latin typeface="Verdana" panose="020B0604030504040204" pitchFamily="34" charset="0"/>
                <a:ea typeface="宋体" panose="02010600030101010101" pitchFamily="2" charset="-122"/>
              </a:rPr>
              <a:t> in s-plane for which the equation of Laplace transform is finite or convergent.</a:t>
            </a:r>
            <a:endParaRPr lang="en-US" altLang="zh-CN" sz="1900" i="0" dirty="0">
              <a:solidFill>
                <a:srgbClr val="FF0000"/>
              </a:solidFill>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900" i="0" dirty="0">
              <a:solidFill>
                <a:srgbClr val="FF0000"/>
              </a:solidFill>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r>
              <a:rPr lang="en-US" altLang="zh-CN" sz="1900" b="0" i="0" dirty="0">
                <a:latin typeface="Verdana" panose="020B0604030504040204" pitchFamily="34" charset="0"/>
                <a:ea typeface="宋体" panose="02010600030101010101" pitchFamily="2" charset="-122"/>
              </a:rPr>
              <a:t>Thus, the Laplace transform has two parts- the expression and the region of convergence respectively. The region of convergence of the Laplace transform is essentially determined by Re(s).</a:t>
            </a:r>
          </a:p>
          <a:p>
            <a:pPr lvl="1" algn="just">
              <a:lnSpc>
                <a:spcPct val="95000"/>
              </a:lnSpc>
              <a:spcBef>
                <a:spcPts val="300"/>
              </a:spcBef>
              <a:spcAft>
                <a:spcPts val="300"/>
              </a:spcAft>
              <a:buFont typeface="Wingdings" panose="05000000000000000000" pitchFamily="2" charset="2"/>
              <a:buChar char="Ø"/>
            </a:pPr>
            <a:endParaRPr lang="en-US" altLang="zh-CN" sz="1900" b="0" i="0" dirty="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r>
              <a:rPr lang="en-US" altLang="zh-CN" sz="1900" b="0" i="0" dirty="0">
                <a:latin typeface="Verdana" panose="020B0604030504040204" pitchFamily="34" charset="0"/>
                <a:ea typeface="宋体" panose="02010600030101010101" pitchFamily="2" charset="-122"/>
              </a:rPr>
              <a:t>The </a:t>
            </a:r>
            <a:r>
              <a:rPr lang="en-US" altLang="zh-CN" sz="1900" b="0" i="0" dirty="0">
                <a:solidFill>
                  <a:srgbClr val="FF0000"/>
                </a:solidFill>
                <a:latin typeface="Verdana" panose="020B0604030504040204" pitchFamily="34" charset="0"/>
                <a:ea typeface="宋体" panose="02010600030101010101" pitchFamily="2" charset="-122"/>
              </a:rPr>
              <a:t>ROC</a:t>
            </a:r>
            <a:r>
              <a:rPr lang="en-US" altLang="zh-CN" sz="1900" b="0" i="0" dirty="0">
                <a:latin typeface="Verdana" panose="020B0604030504040204" pitchFamily="34" charset="0"/>
                <a:ea typeface="宋体" panose="02010600030101010101" pitchFamily="2" charset="-122"/>
              </a:rPr>
              <a:t> in general </a:t>
            </a:r>
            <a:r>
              <a:rPr lang="en-US" altLang="zh-CN" sz="1900" b="0" i="0" dirty="0">
                <a:solidFill>
                  <a:srgbClr val="FF0000"/>
                </a:solidFill>
                <a:latin typeface="Verdana" panose="020B0604030504040204" pitchFamily="34" charset="0"/>
                <a:ea typeface="宋体" panose="02010600030101010101" pitchFamily="2" charset="-122"/>
              </a:rPr>
              <a:t>gives us an idea of </a:t>
            </a:r>
            <a:r>
              <a:rPr lang="en-US" altLang="zh-CN" sz="1900" b="0" i="0" dirty="0">
                <a:latin typeface="Verdana" panose="020B0604030504040204" pitchFamily="34" charset="0"/>
                <a:ea typeface="宋体" panose="02010600030101010101" pitchFamily="2" charset="-122"/>
              </a:rPr>
              <a:t>the </a:t>
            </a:r>
            <a:r>
              <a:rPr lang="en-US" altLang="zh-CN" sz="1900" i="0" dirty="0">
                <a:latin typeface="Verdana" panose="020B0604030504040204" pitchFamily="34" charset="0"/>
                <a:ea typeface="宋体" panose="02010600030101010101" pitchFamily="2" charset="-122"/>
              </a:rPr>
              <a:t>stability of a system </a:t>
            </a:r>
            <a:r>
              <a:rPr lang="en-US" altLang="zh-CN" sz="1900" b="0" i="0" dirty="0">
                <a:latin typeface="Verdana" panose="020B0604030504040204" pitchFamily="34" charset="0"/>
                <a:ea typeface="宋体" panose="02010600030101010101" pitchFamily="2" charset="-122"/>
              </a:rPr>
              <a:t>and is also a representation of the poles-zero plot of a system. </a:t>
            </a:r>
            <a:r>
              <a:rPr lang="en-US" altLang="zh-CN" sz="1900" b="0" i="0" dirty="0">
                <a:solidFill>
                  <a:srgbClr val="3333FF"/>
                </a:solidFill>
                <a:latin typeface="Verdana" panose="020B0604030504040204" pitchFamily="34" charset="0"/>
                <a:ea typeface="宋体" panose="02010600030101010101" pitchFamily="2" charset="-122"/>
              </a:rPr>
              <a:t>It is essential to note that the ROC never includes poles.</a:t>
            </a:r>
          </a:p>
          <a:p>
            <a:pPr lvl="1" algn="just">
              <a:lnSpc>
                <a:spcPct val="95000"/>
              </a:lnSpc>
              <a:spcBef>
                <a:spcPts val="300"/>
              </a:spcBef>
              <a:spcAft>
                <a:spcPts val="300"/>
              </a:spcAft>
              <a:buFont typeface="Wingdings" panose="05000000000000000000" pitchFamily="2" charset="2"/>
              <a:buChar char="Ø"/>
            </a:pPr>
            <a:endParaRPr lang="en-US" altLang="zh-CN" sz="1900" b="0" i="0" dirty="0">
              <a:solidFill>
                <a:srgbClr val="3333FF"/>
              </a:solidFill>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r>
              <a:rPr lang="en-US" altLang="zh-CN" sz="1900" b="0" i="0" dirty="0">
                <a:latin typeface="Verdana" panose="020B0604030504040204" pitchFamily="34" charset="0"/>
                <a:ea typeface="宋体" panose="02010600030101010101" pitchFamily="2" charset="-122"/>
              </a:rPr>
              <a:t>To illustrate the Laplace transform and the associated ROC, let us consider some examples.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C60D5DD1-8C29-5C2D-4490-681037B0C70E}"/>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dirty="0">
                <a:latin typeface="Arial" panose="020B0604020202020204" pitchFamily="34" charset="0"/>
              </a:rPr>
              <a:t>Properties of Region of Convergence (ROC)</a:t>
            </a:r>
          </a:p>
        </p:txBody>
      </p:sp>
      <p:pic>
        <p:nvPicPr>
          <p:cNvPr id="4" name="Picture 3">
            <a:extLst>
              <a:ext uri="{FF2B5EF4-FFF2-40B4-BE49-F238E27FC236}">
                <a16:creationId xmlns:a16="http://schemas.microsoft.com/office/drawing/2014/main" id="{C2683DD5-18C8-F054-C978-08E74C3AF75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t="13197" r="1199" b="6123"/>
          <a:stretch/>
        </p:blipFill>
        <p:spPr>
          <a:xfrm>
            <a:off x="0" y="584200"/>
            <a:ext cx="12192000" cy="6273800"/>
          </a:xfrm>
          <a:prstGeom prst="rect">
            <a:avLst/>
          </a:prstGeom>
        </p:spPr>
      </p:pic>
      <p:sp>
        <p:nvSpPr>
          <p:cNvPr id="5" name="Rectangle 4">
            <a:extLst>
              <a:ext uri="{FF2B5EF4-FFF2-40B4-BE49-F238E27FC236}">
                <a16:creationId xmlns:a16="http://schemas.microsoft.com/office/drawing/2014/main" id="{591880BA-87E5-EA60-4103-725B3D1389C0}"/>
              </a:ext>
            </a:extLst>
          </p:cNvPr>
          <p:cNvSpPr/>
          <p:nvPr/>
        </p:nvSpPr>
        <p:spPr>
          <a:xfrm>
            <a:off x="2939143" y="584200"/>
            <a:ext cx="3284375" cy="414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9523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E8186CCE-5D9F-A5E0-ECC6-04AD9628AAFE}"/>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dirty="0">
                <a:latin typeface="Arial" panose="020B0604020202020204" pitchFamily="34" charset="0"/>
              </a:rPr>
              <a:t>Region of Convergence (ROC)</a:t>
            </a:r>
          </a:p>
        </p:txBody>
      </p:sp>
      <p:pic>
        <p:nvPicPr>
          <p:cNvPr id="4" name="Picture 3">
            <a:extLst>
              <a:ext uri="{FF2B5EF4-FFF2-40B4-BE49-F238E27FC236}">
                <a16:creationId xmlns:a16="http://schemas.microsoft.com/office/drawing/2014/main" id="{5336029E-09D7-D942-01BB-667B6E6995E9}"/>
              </a:ext>
            </a:extLst>
          </p:cNvPr>
          <p:cNvPicPr>
            <a:picLocks noChangeAspect="1"/>
          </p:cNvPicPr>
          <p:nvPr/>
        </p:nvPicPr>
        <p:blipFill rotWithShape="1">
          <a:blip r:embed="rId2"/>
          <a:srcRect l="43240" t="8519"/>
          <a:stretch/>
        </p:blipFill>
        <p:spPr>
          <a:xfrm>
            <a:off x="1007706" y="584200"/>
            <a:ext cx="10263674" cy="6273800"/>
          </a:xfrm>
          <a:prstGeom prst="rect">
            <a:avLst/>
          </a:prstGeom>
        </p:spPr>
      </p:pic>
    </p:spTree>
    <p:extLst>
      <p:ext uri="{BB962C8B-B14F-4D97-AF65-F5344CB8AC3E}">
        <p14:creationId xmlns:p14="http://schemas.microsoft.com/office/powerpoint/2010/main" val="392661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a:extLst>
              <a:ext uri="{FF2B5EF4-FFF2-40B4-BE49-F238E27FC236}">
                <a16:creationId xmlns:a16="http://schemas.microsoft.com/office/drawing/2014/main" id="{040697E0-F976-0D95-41A6-4344145197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D588A7C6-2186-4C0C-B75C-7A83017E583F}" type="slidenum">
              <a:rPr lang="en-US" altLang="en-US" i="0">
                <a:latin typeface="Arial" panose="020B0604020202020204" pitchFamily="34" charset="0"/>
              </a:rPr>
              <a:pPr/>
              <a:t>13</a:t>
            </a:fld>
            <a:endParaRPr lang="en-US" altLang="en-US" i="0">
              <a:latin typeface="Arial" panose="020B0604020202020204" pitchFamily="34" charset="0"/>
            </a:endParaRPr>
          </a:p>
        </p:txBody>
      </p:sp>
      <p:sp>
        <p:nvSpPr>
          <p:cNvPr id="12291" name="Rectangle 11">
            <a:extLst>
              <a:ext uri="{FF2B5EF4-FFF2-40B4-BE49-F238E27FC236}">
                <a16:creationId xmlns:a16="http://schemas.microsoft.com/office/drawing/2014/main" id="{B1A76BD1-C87C-4A1F-6C83-C9BBFE109742}"/>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Region of Convergence (ROC)</a:t>
            </a:r>
          </a:p>
        </p:txBody>
      </p:sp>
      <p:sp>
        <p:nvSpPr>
          <p:cNvPr id="12292" name="Rectangle 9">
            <a:extLst>
              <a:ext uri="{FF2B5EF4-FFF2-40B4-BE49-F238E27FC236}">
                <a16:creationId xmlns:a16="http://schemas.microsoft.com/office/drawing/2014/main" id="{DDBC82BC-EFA3-5BF6-4C3E-0D26B031413A}"/>
              </a:ext>
            </a:extLst>
          </p:cNvPr>
          <p:cNvSpPr>
            <a:spLocks noChangeArrowheads="1"/>
          </p:cNvSpPr>
          <p:nvPr/>
        </p:nvSpPr>
        <p:spPr bwMode="auto">
          <a:xfrm>
            <a:off x="1828800" y="661989"/>
            <a:ext cx="8534400" cy="2852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dirty="0">
                <a:solidFill>
                  <a:srgbClr val="FF0000"/>
                </a:solidFill>
                <a:latin typeface="Verdana" panose="020B0604030504040204" pitchFamily="34" charset="0"/>
                <a:ea typeface="宋体" panose="02010600030101010101" pitchFamily="2" charset="-122"/>
              </a:rPr>
              <a:t>Example: </a:t>
            </a:r>
          </a:p>
          <a:p>
            <a:pPr lvl="1" algn="just">
              <a:lnSpc>
                <a:spcPct val="95000"/>
              </a:lnSpc>
              <a:spcBef>
                <a:spcPts val="300"/>
              </a:spcBef>
              <a:spcAft>
                <a:spcPts val="300"/>
              </a:spcAft>
              <a:buFont typeface="Wingdings" panose="05000000000000000000" pitchFamily="2" charset="2"/>
              <a:buChar char="Ø"/>
            </a:pPr>
            <a:r>
              <a:rPr lang="en-US" altLang="zh-CN" sz="1900" b="0" i="0" dirty="0">
                <a:latin typeface="Verdana" panose="020B0604030504040204" pitchFamily="34" charset="0"/>
                <a:ea typeface="宋体" panose="02010600030101010101" pitchFamily="2" charset="-122"/>
              </a:rPr>
              <a:t>Consider the signal x(t)=e</a:t>
            </a:r>
            <a:r>
              <a:rPr lang="en-US" altLang="zh-CN" sz="1900" b="0" i="0" baseline="30000" dirty="0">
                <a:latin typeface="Verdana" panose="020B0604030504040204" pitchFamily="34" charset="0"/>
                <a:ea typeface="宋体" panose="02010600030101010101" pitchFamily="2" charset="-122"/>
              </a:rPr>
              <a:t>-</a:t>
            </a:r>
            <a:r>
              <a:rPr lang="en-US" altLang="zh-CN" sz="1900" b="0" i="0" baseline="30000" dirty="0" err="1">
                <a:latin typeface="Verdana" panose="020B0604030504040204" pitchFamily="34" charset="0"/>
                <a:ea typeface="宋体" panose="02010600030101010101" pitchFamily="2" charset="-122"/>
              </a:rPr>
              <a:t>at</a:t>
            </a:r>
            <a:r>
              <a:rPr lang="en-US" altLang="zh-CN" sz="1900" b="0" i="0" dirty="0" err="1">
                <a:latin typeface="Verdana" panose="020B0604030504040204" pitchFamily="34" charset="0"/>
                <a:ea typeface="宋体" panose="02010600030101010101" pitchFamily="2" charset="-122"/>
              </a:rPr>
              <a:t>u</a:t>
            </a:r>
            <a:r>
              <a:rPr lang="en-US" altLang="zh-CN" sz="1900" b="0" i="0" dirty="0">
                <a:latin typeface="Verdana" panose="020B0604030504040204" pitchFamily="34" charset="0"/>
                <a:ea typeface="宋体" panose="02010600030101010101" pitchFamily="2" charset="-122"/>
              </a:rPr>
              <a:t>(t) where </a:t>
            </a:r>
            <a:r>
              <a:rPr lang="en-US" altLang="zh-CN" sz="1900" dirty="0">
                <a:latin typeface="Verdana" panose="020B0604030504040204" pitchFamily="34" charset="0"/>
                <a:ea typeface="宋体" panose="02010600030101010101" pitchFamily="2" charset="-122"/>
              </a:rPr>
              <a:t>a</a:t>
            </a:r>
            <a:r>
              <a:rPr lang="en-US" altLang="zh-CN" sz="1900" b="0" i="0" dirty="0">
                <a:latin typeface="Verdana" panose="020B0604030504040204" pitchFamily="34" charset="0"/>
                <a:ea typeface="宋体" panose="02010600030101010101" pitchFamily="2" charset="-122"/>
              </a:rPr>
              <a:t> is real</a:t>
            </a:r>
          </a:p>
          <a:p>
            <a:pPr lvl="1" algn="just">
              <a:lnSpc>
                <a:spcPct val="95000"/>
              </a:lnSpc>
              <a:spcBef>
                <a:spcPts val="300"/>
              </a:spcBef>
              <a:spcAft>
                <a:spcPts val="300"/>
              </a:spcAft>
              <a:buFont typeface="Wingdings" panose="05000000000000000000" pitchFamily="2" charset="2"/>
              <a:buChar char="Ø"/>
            </a:pPr>
            <a:r>
              <a:rPr lang="en-US" altLang="zh-CN" sz="1900" b="0" i="0" dirty="0">
                <a:latin typeface="Verdana" panose="020B0604030504040204" pitchFamily="34" charset="0"/>
                <a:ea typeface="宋体" panose="02010600030101010101" pitchFamily="2" charset="-122"/>
              </a:rPr>
              <a:t>According to the definition, the Laplace transform of x(t) is:</a:t>
            </a:r>
          </a:p>
          <a:p>
            <a:pPr lvl="1" algn="just">
              <a:lnSpc>
                <a:spcPct val="95000"/>
              </a:lnSpc>
              <a:spcBef>
                <a:spcPts val="300"/>
              </a:spcBef>
              <a:spcAft>
                <a:spcPts val="300"/>
              </a:spcAft>
              <a:buFont typeface="Wingdings" panose="05000000000000000000" pitchFamily="2" charset="2"/>
              <a:buChar char="Ø"/>
            </a:pPr>
            <a:endParaRPr lang="en-US" altLang="zh-CN" sz="1900" b="0" i="0" dirty="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900" b="0" i="0" dirty="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900" b="0" i="0" dirty="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900" b="0" i="0" dirty="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900" b="0" i="0" dirty="0">
              <a:latin typeface="Verdana" panose="020B0604030504040204" pitchFamily="34" charset="0"/>
              <a:ea typeface="宋体" panose="02010600030101010101" pitchFamily="2" charset="-122"/>
            </a:endParaRPr>
          </a:p>
        </p:txBody>
      </p:sp>
      <p:pic>
        <p:nvPicPr>
          <p:cNvPr id="12293" name="Picture 2">
            <a:extLst>
              <a:ext uri="{FF2B5EF4-FFF2-40B4-BE49-F238E27FC236}">
                <a16:creationId xmlns:a16="http://schemas.microsoft.com/office/drawing/2014/main" id="{FEE5CB2E-B0B4-2C85-78C6-2869F89EB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76400"/>
            <a:ext cx="69913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Rectangle 9">
            <a:extLst>
              <a:ext uri="{FF2B5EF4-FFF2-40B4-BE49-F238E27FC236}">
                <a16:creationId xmlns:a16="http://schemas.microsoft.com/office/drawing/2014/main" id="{B2A22D65-1BC2-8AF0-C4C3-81D31064D1C3}"/>
              </a:ext>
            </a:extLst>
          </p:cNvPr>
          <p:cNvSpPr>
            <a:spLocks noChangeArrowheads="1"/>
          </p:cNvSpPr>
          <p:nvPr/>
        </p:nvSpPr>
        <p:spPr bwMode="auto">
          <a:xfrm>
            <a:off x="1828800" y="3627438"/>
            <a:ext cx="8534400" cy="2468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Because lim</a:t>
            </a:r>
            <a:r>
              <a:rPr lang="en-US" altLang="zh-CN" sz="1900" b="0" i="0" baseline="-25000">
                <a:latin typeface="Verdana" panose="020B0604030504040204" pitchFamily="34" charset="0"/>
                <a:ea typeface="宋体" panose="02010600030101010101" pitchFamily="2" charset="-122"/>
              </a:rPr>
              <a:t>t-&gt;∞</a:t>
            </a:r>
            <a:r>
              <a:rPr lang="en-US" altLang="zh-CN" sz="1900" b="0" i="0">
                <a:latin typeface="Verdana" panose="020B0604030504040204" pitchFamily="34" charset="0"/>
                <a:ea typeface="宋体" panose="02010600030101010101" pitchFamily="2" charset="-122"/>
              </a:rPr>
              <a:t> e</a:t>
            </a:r>
            <a:r>
              <a:rPr lang="en-US" altLang="zh-CN" sz="1900" b="0" i="0" baseline="30000">
                <a:latin typeface="Verdana" panose="020B0604030504040204" pitchFamily="34" charset="0"/>
                <a:ea typeface="宋体" panose="02010600030101010101" pitchFamily="2" charset="-122"/>
              </a:rPr>
              <a:t>-(s+a)t</a:t>
            </a:r>
            <a:r>
              <a:rPr lang="en-US" altLang="zh-CN" sz="1900" b="0" i="0">
                <a:latin typeface="Verdana" panose="020B0604030504040204" pitchFamily="34" charset="0"/>
                <a:ea typeface="宋体" panose="02010600030101010101" pitchFamily="2" charset="-122"/>
              </a:rPr>
              <a:t>=0 only if Re(s+a)&gt;0 or Re(s)&gt;-a</a:t>
            </a: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Thus, the ROC for this example is specified as Re(s) &gt;-a and is displayed in the complex plane as shown in Fig. 3-1 by the shaded area to the right of the line Re(s) =-a. </a:t>
            </a: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In Laplace transform applications, the complex plane is commonly referred to as the s-plane. The horizontal and vertical axes are sometimes referred to as the </a:t>
            </a:r>
            <a:r>
              <a:rPr lang="el-GR" altLang="zh-CN" sz="1900" b="0" i="0">
                <a:latin typeface="Verdana" panose="020B0604030504040204" pitchFamily="34" charset="0"/>
                <a:ea typeface="宋体" panose="02010600030101010101" pitchFamily="2" charset="-122"/>
              </a:rPr>
              <a:t>σ</a:t>
            </a:r>
            <a:r>
              <a:rPr lang="en-US" altLang="zh-CN" sz="1900" b="0" i="0">
                <a:latin typeface="Verdana" panose="020B0604030504040204" pitchFamily="34" charset="0"/>
                <a:ea typeface="宋体" panose="02010600030101010101" pitchFamily="2" charset="-122"/>
              </a:rPr>
              <a:t>-axis and the j</a:t>
            </a:r>
            <a:r>
              <a:rPr lang="el-GR" altLang="zh-CN" sz="1900" b="0" i="0">
                <a:latin typeface="Verdana" panose="020B0604030504040204" pitchFamily="34" charset="0"/>
                <a:ea typeface="宋体" panose="02010600030101010101" pitchFamily="2" charset="-122"/>
              </a:rPr>
              <a:t>ω</a:t>
            </a:r>
            <a:r>
              <a:rPr lang="en-US" altLang="zh-CN" sz="1900" b="0" i="0">
                <a:latin typeface="Verdana" panose="020B0604030504040204" pitchFamily="34" charset="0"/>
                <a:ea typeface="宋体" panose="02010600030101010101" pitchFamily="2" charset="-122"/>
              </a:rPr>
              <a:t>-axis, respectively.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1">
            <a:extLst>
              <a:ext uri="{FF2B5EF4-FFF2-40B4-BE49-F238E27FC236}">
                <a16:creationId xmlns:a16="http://schemas.microsoft.com/office/drawing/2014/main" id="{455DFC68-51E1-3D61-9605-D9E4124F52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75998F04-5CA2-4CEB-B07D-883B0F3FD6FE}" type="slidenum">
              <a:rPr lang="en-US" altLang="en-US" i="0">
                <a:latin typeface="Arial" panose="020B0604020202020204" pitchFamily="34" charset="0"/>
              </a:rPr>
              <a:pPr/>
              <a:t>14</a:t>
            </a:fld>
            <a:endParaRPr lang="en-US" altLang="en-US" i="0">
              <a:latin typeface="Arial" panose="020B0604020202020204" pitchFamily="34" charset="0"/>
            </a:endParaRPr>
          </a:p>
        </p:txBody>
      </p:sp>
      <p:sp>
        <p:nvSpPr>
          <p:cNvPr id="13315" name="Rectangle 11">
            <a:extLst>
              <a:ext uri="{FF2B5EF4-FFF2-40B4-BE49-F238E27FC236}">
                <a16:creationId xmlns:a16="http://schemas.microsoft.com/office/drawing/2014/main" id="{8F8B6E44-98F7-2779-B28E-0462D8FAB002}"/>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Region of Convergence (ROC)</a:t>
            </a:r>
          </a:p>
        </p:txBody>
      </p:sp>
      <p:sp>
        <p:nvSpPr>
          <p:cNvPr id="13316" name="Rectangle 9">
            <a:extLst>
              <a:ext uri="{FF2B5EF4-FFF2-40B4-BE49-F238E27FC236}">
                <a16:creationId xmlns:a16="http://schemas.microsoft.com/office/drawing/2014/main" id="{0369472F-51AB-31B7-F6C0-4F360DF774A6}"/>
              </a:ext>
            </a:extLst>
          </p:cNvPr>
          <p:cNvSpPr>
            <a:spLocks noChangeArrowheads="1"/>
          </p:cNvSpPr>
          <p:nvPr/>
        </p:nvSpPr>
        <p:spPr bwMode="auto">
          <a:xfrm>
            <a:off x="1828800" y="661989"/>
            <a:ext cx="853440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FF0000"/>
                </a:solidFill>
                <a:latin typeface="Verdana" panose="020B0604030504040204" pitchFamily="34" charset="0"/>
                <a:ea typeface="宋体" panose="02010600030101010101" pitchFamily="2" charset="-122"/>
              </a:rPr>
              <a:t>Example-1:</a:t>
            </a:r>
            <a:endParaRPr lang="en-US" altLang="zh-CN" sz="1900" b="0" i="0">
              <a:latin typeface="Verdana" panose="020B0604030504040204" pitchFamily="34" charset="0"/>
              <a:ea typeface="宋体" panose="02010600030101010101" pitchFamily="2" charset="-122"/>
            </a:endParaRPr>
          </a:p>
        </p:txBody>
      </p:sp>
      <p:pic>
        <p:nvPicPr>
          <p:cNvPr id="13317" name="Picture 2">
            <a:extLst>
              <a:ext uri="{FF2B5EF4-FFF2-40B4-BE49-F238E27FC236}">
                <a16:creationId xmlns:a16="http://schemas.microsoft.com/office/drawing/2014/main" id="{A5881BAB-CE1F-9FF3-F92D-95023DBCB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1323976"/>
            <a:ext cx="814387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8">
            <a:extLst>
              <a:ext uri="{FF2B5EF4-FFF2-40B4-BE49-F238E27FC236}">
                <a16:creationId xmlns:a16="http://schemas.microsoft.com/office/drawing/2014/main" id="{F3FCD205-12C2-936B-493D-169F65AB229D}"/>
              </a:ext>
            </a:extLst>
          </p:cNvPr>
          <p:cNvSpPr>
            <a:spLocks noChangeArrowheads="1"/>
          </p:cNvSpPr>
          <p:nvPr/>
        </p:nvSpPr>
        <p:spPr bwMode="auto">
          <a:xfrm>
            <a:off x="5257801" y="6019800"/>
            <a:ext cx="4232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Verdana" panose="020B0604030504040204" pitchFamily="34" charset="0"/>
                <a:ea typeface="Verdana" panose="020B0604030504040204" pitchFamily="34" charset="0"/>
                <a:cs typeface="Verdana" panose="020B0604030504040204" pitchFamily="34" charset="0"/>
              </a:rPr>
              <a:t>Figure-3.1: ROC for example-1.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26C28AB5-3CBD-834E-BF73-0E16DFE2B7BE}"/>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Region of Convergence (ROC)</a:t>
            </a:r>
          </a:p>
        </p:txBody>
      </p:sp>
      <p:pic>
        <p:nvPicPr>
          <p:cNvPr id="4" name="Picture 3">
            <a:extLst>
              <a:ext uri="{FF2B5EF4-FFF2-40B4-BE49-F238E27FC236}">
                <a16:creationId xmlns:a16="http://schemas.microsoft.com/office/drawing/2014/main" id="{708C456D-C0AD-8FC1-2597-A0C4FF6EEC48}"/>
              </a:ext>
            </a:extLst>
          </p:cNvPr>
          <p:cNvPicPr>
            <a:picLocks noChangeAspect="1"/>
          </p:cNvPicPr>
          <p:nvPr/>
        </p:nvPicPr>
        <p:blipFill rotWithShape="1">
          <a:blip r:embed="rId2"/>
          <a:srcRect b="7347"/>
          <a:stretch/>
        </p:blipFill>
        <p:spPr>
          <a:xfrm>
            <a:off x="0" y="0"/>
            <a:ext cx="12192000" cy="6858000"/>
          </a:xfrm>
          <a:prstGeom prst="rect">
            <a:avLst/>
          </a:prstGeom>
        </p:spPr>
      </p:pic>
    </p:spTree>
    <p:extLst>
      <p:ext uri="{BB962C8B-B14F-4D97-AF65-F5344CB8AC3E}">
        <p14:creationId xmlns:p14="http://schemas.microsoft.com/office/powerpoint/2010/main" val="2106854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B6407B0-268E-0C6A-AE6B-E71FA9B4160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C592913D-330D-4E4C-B1A4-859ED02FBDD4}" type="slidenum">
              <a:rPr lang="en-US" altLang="en-US" i="0">
                <a:latin typeface="Arial" panose="020B0604020202020204" pitchFamily="34" charset="0"/>
              </a:rPr>
              <a:pPr/>
              <a:t>16</a:t>
            </a:fld>
            <a:endParaRPr lang="en-US" altLang="en-US" i="0">
              <a:latin typeface="Arial" panose="020B0604020202020204" pitchFamily="34" charset="0"/>
            </a:endParaRPr>
          </a:p>
        </p:txBody>
      </p:sp>
      <p:sp>
        <p:nvSpPr>
          <p:cNvPr id="14339" name="Rectangle 11">
            <a:extLst>
              <a:ext uri="{FF2B5EF4-FFF2-40B4-BE49-F238E27FC236}">
                <a16:creationId xmlns:a16="http://schemas.microsoft.com/office/drawing/2014/main" id="{FFAFED79-683A-C294-3BDA-777B8C798656}"/>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Properties of Laplace Transform</a:t>
            </a:r>
          </a:p>
        </p:txBody>
      </p:sp>
      <p:sp>
        <p:nvSpPr>
          <p:cNvPr id="14340" name="Rectangle 9">
            <a:extLst>
              <a:ext uri="{FF2B5EF4-FFF2-40B4-BE49-F238E27FC236}">
                <a16:creationId xmlns:a16="http://schemas.microsoft.com/office/drawing/2014/main" id="{BFB85100-472F-E1BC-F33C-A65F7E117471}"/>
              </a:ext>
            </a:extLst>
          </p:cNvPr>
          <p:cNvSpPr>
            <a:spLocks noChangeArrowheads="1"/>
          </p:cNvSpPr>
          <p:nvPr/>
        </p:nvSpPr>
        <p:spPr bwMode="auto">
          <a:xfrm>
            <a:off x="1828800" y="646113"/>
            <a:ext cx="8534400" cy="3130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FF0000"/>
                </a:solidFill>
                <a:latin typeface="Verdana" panose="020B0604030504040204" pitchFamily="34" charset="0"/>
                <a:ea typeface="宋体" panose="02010600030101010101" pitchFamily="2" charset="-122"/>
              </a:rPr>
              <a:t>Linearity:</a:t>
            </a: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The Laplace transform of a linear combination of several functions is equivalent to the linear combination of the Laplace transforms of the individual functions.  </a:t>
            </a:r>
          </a:p>
          <a:p>
            <a:pPr lvl="1" algn="just">
              <a:lnSpc>
                <a:spcPct val="95000"/>
              </a:lnSpc>
              <a:spcBef>
                <a:spcPts val="300"/>
              </a:spcBef>
              <a:spcAft>
                <a:spcPts val="300"/>
              </a:spcAft>
              <a:buFont typeface="Wingdings" panose="05000000000000000000" pitchFamily="2" charset="2"/>
              <a:buChar char="Ø"/>
            </a:pPr>
            <a:endParaRPr lang="en-US" altLang="zh-CN" sz="19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pPr>
            <a:r>
              <a:rPr lang="en-US" altLang="zh-CN" sz="1900" b="0" i="0">
                <a:latin typeface="Verdana" panose="020B0604030504040204" pitchFamily="34" charset="0"/>
                <a:ea typeface="宋体" panose="02010600030101010101" pitchFamily="2" charset="-122"/>
              </a:rPr>
              <a:t>	and</a:t>
            </a:r>
          </a:p>
          <a:p>
            <a:pPr lvl="1" algn="just">
              <a:lnSpc>
                <a:spcPct val="95000"/>
              </a:lnSpc>
              <a:spcBef>
                <a:spcPts val="300"/>
              </a:spcBef>
              <a:spcAft>
                <a:spcPts val="300"/>
              </a:spcAft>
            </a:pPr>
            <a:endParaRPr lang="en-US" altLang="zh-CN" sz="19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pPr>
            <a:endParaRPr lang="en-US" altLang="zh-CN"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Then, the Laplace transform of z(t) = c</a:t>
            </a:r>
            <a:r>
              <a:rPr lang="en-US" altLang="zh-CN" sz="1900" b="0" i="0" baseline="-25000">
                <a:latin typeface="Verdana" panose="020B0604030504040204" pitchFamily="34" charset="0"/>
                <a:ea typeface="宋体" panose="02010600030101010101" pitchFamily="2" charset="-122"/>
              </a:rPr>
              <a:t>1</a:t>
            </a:r>
            <a:r>
              <a:rPr lang="en-US" altLang="zh-CN" sz="1900" b="0" i="0">
                <a:latin typeface="Verdana" panose="020B0604030504040204" pitchFamily="34" charset="0"/>
                <a:ea typeface="宋体" panose="02010600030101010101" pitchFamily="2" charset="-122"/>
              </a:rPr>
              <a:t>x</a:t>
            </a:r>
            <a:r>
              <a:rPr lang="en-US" altLang="zh-CN" sz="1900" b="0" i="0" baseline="-25000">
                <a:latin typeface="Verdana" panose="020B0604030504040204" pitchFamily="34" charset="0"/>
                <a:ea typeface="宋体" panose="02010600030101010101" pitchFamily="2" charset="-122"/>
              </a:rPr>
              <a:t>1</a:t>
            </a:r>
            <a:r>
              <a:rPr lang="en-US" altLang="zh-CN" sz="1900" b="0" i="0">
                <a:latin typeface="Verdana" panose="020B0604030504040204" pitchFamily="34" charset="0"/>
                <a:ea typeface="宋体" panose="02010600030101010101" pitchFamily="2" charset="-122"/>
              </a:rPr>
              <a:t>(t) + c</a:t>
            </a:r>
            <a:r>
              <a:rPr lang="en-US" altLang="zh-CN" sz="1900" b="0" i="0" baseline="-25000">
                <a:latin typeface="Verdana" panose="020B0604030504040204" pitchFamily="34" charset="0"/>
                <a:ea typeface="宋体" panose="02010600030101010101" pitchFamily="2" charset="-122"/>
              </a:rPr>
              <a:t>2</a:t>
            </a:r>
            <a:r>
              <a:rPr lang="en-US" altLang="zh-CN" sz="1900" b="0" i="0">
                <a:latin typeface="Verdana" panose="020B0604030504040204" pitchFamily="34" charset="0"/>
                <a:ea typeface="宋体" panose="02010600030101010101" pitchFamily="2" charset="-122"/>
              </a:rPr>
              <a:t>x</a:t>
            </a:r>
            <a:r>
              <a:rPr lang="en-US" altLang="zh-CN" sz="1900" b="0" i="0" baseline="-25000">
                <a:latin typeface="Verdana" panose="020B0604030504040204" pitchFamily="34" charset="0"/>
                <a:ea typeface="宋体" panose="02010600030101010101" pitchFamily="2" charset="-122"/>
              </a:rPr>
              <a:t>2</a:t>
            </a:r>
            <a:r>
              <a:rPr lang="en-US" altLang="zh-CN" sz="1900" b="0" i="0">
                <a:latin typeface="Verdana" panose="020B0604030504040204" pitchFamily="34" charset="0"/>
                <a:ea typeface="宋体" panose="02010600030101010101" pitchFamily="2" charset="-122"/>
              </a:rPr>
              <a:t>(t) is:</a:t>
            </a:r>
          </a:p>
        </p:txBody>
      </p:sp>
      <p:pic>
        <p:nvPicPr>
          <p:cNvPr id="14341" name="Picture 3">
            <a:extLst>
              <a:ext uri="{FF2B5EF4-FFF2-40B4-BE49-F238E27FC236}">
                <a16:creationId xmlns:a16="http://schemas.microsoft.com/office/drawing/2014/main" id="{7D96BD8A-0148-2D3B-7B2C-1B40B683D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847851"/>
            <a:ext cx="50482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4">
            <a:extLst>
              <a:ext uri="{FF2B5EF4-FFF2-40B4-BE49-F238E27FC236}">
                <a16:creationId xmlns:a16="http://schemas.microsoft.com/office/drawing/2014/main" id="{C5DB6931-F416-FA03-6A18-13094FCC8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686051"/>
            <a:ext cx="50863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6">
            <a:extLst>
              <a:ext uri="{FF2B5EF4-FFF2-40B4-BE49-F238E27FC236}">
                <a16:creationId xmlns:a16="http://schemas.microsoft.com/office/drawing/2014/main" id="{9AB90A6C-99A0-EB4A-5B4F-786A12753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1" y="3810000"/>
            <a:ext cx="705802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9">
            <a:extLst>
              <a:ext uri="{FF2B5EF4-FFF2-40B4-BE49-F238E27FC236}">
                <a16:creationId xmlns:a16="http://schemas.microsoft.com/office/drawing/2014/main" id="{B35BDBC0-73D0-85FF-A357-9688140E56A6}"/>
              </a:ext>
            </a:extLst>
          </p:cNvPr>
          <p:cNvSpPr>
            <a:spLocks noChangeArrowheads="1"/>
          </p:cNvSpPr>
          <p:nvPr/>
        </p:nvSpPr>
        <p:spPr bwMode="auto">
          <a:xfrm>
            <a:off x="2057401" y="6411914"/>
            <a:ext cx="7026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b="0" i="0">
                <a:latin typeface="Verdana" panose="020B0604030504040204" pitchFamily="34" charset="0"/>
                <a:ea typeface="宋体" panose="02010600030101010101" pitchFamily="2" charset="-122"/>
              </a:rPr>
              <a:t>and, thus, linearity of Laplace transform  is established.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5D573-78CB-36F4-BB3C-6B58901C5B0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t="9524" r="4872"/>
          <a:stretch/>
        </p:blipFill>
        <p:spPr>
          <a:xfrm>
            <a:off x="0" y="584200"/>
            <a:ext cx="12192000" cy="6273800"/>
          </a:xfrm>
          <a:prstGeom prst="rect">
            <a:avLst/>
          </a:prstGeom>
        </p:spPr>
      </p:pic>
      <p:sp>
        <p:nvSpPr>
          <p:cNvPr id="4" name="Rectangle 11">
            <a:extLst>
              <a:ext uri="{FF2B5EF4-FFF2-40B4-BE49-F238E27FC236}">
                <a16:creationId xmlns:a16="http://schemas.microsoft.com/office/drawing/2014/main" id="{CE7E55E7-17BB-88C8-88B4-99169978E725}"/>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Properties of Laplace Transform</a:t>
            </a:r>
          </a:p>
        </p:txBody>
      </p:sp>
      <p:sp>
        <p:nvSpPr>
          <p:cNvPr id="5" name="Rectangle 4">
            <a:extLst>
              <a:ext uri="{FF2B5EF4-FFF2-40B4-BE49-F238E27FC236}">
                <a16:creationId xmlns:a16="http://schemas.microsoft.com/office/drawing/2014/main" id="{E606DDC9-AEEE-5F30-0C47-209557ECC150}"/>
              </a:ext>
            </a:extLst>
          </p:cNvPr>
          <p:cNvSpPr/>
          <p:nvPr/>
        </p:nvSpPr>
        <p:spPr>
          <a:xfrm>
            <a:off x="186612" y="737118"/>
            <a:ext cx="177282" cy="3825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5D2F93-691D-8C93-C139-248EFBE46B46}"/>
              </a:ext>
            </a:extLst>
          </p:cNvPr>
          <p:cNvSpPr/>
          <p:nvPr/>
        </p:nvSpPr>
        <p:spPr>
          <a:xfrm>
            <a:off x="6581192" y="785845"/>
            <a:ext cx="2040294" cy="3825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644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a:extLst>
              <a:ext uri="{FF2B5EF4-FFF2-40B4-BE49-F238E27FC236}">
                <a16:creationId xmlns:a16="http://schemas.microsoft.com/office/drawing/2014/main" id="{3AE15C1D-DAD8-EF1E-3D4F-1671959AE27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BA7502AA-25EC-4088-BC3C-5263BB70892E}" type="slidenum">
              <a:rPr lang="en-US" altLang="en-US" i="0">
                <a:latin typeface="Arial" panose="020B0604020202020204" pitchFamily="34" charset="0"/>
              </a:rPr>
              <a:pPr/>
              <a:t>18</a:t>
            </a:fld>
            <a:endParaRPr lang="en-US" altLang="en-US" i="0">
              <a:latin typeface="Arial" panose="020B0604020202020204" pitchFamily="34" charset="0"/>
            </a:endParaRPr>
          </a:p>
        </p:txBody>
      </p:sp>
      <p:sp>
        <p:nvSpPr>
          <p:cNvPr id="15363" name="Rectangle 11">
            <a:extLst>
              <a:ext uri="{FF2B5EF4-FFF2-40B4-BE49-F238E27FC236}">
                <a16:creationId xmlns:a16="http://schemas.microsoft.com/office/drawing/2014/main" id="{9C29C573-4F34-1F06-520C-809BE48E96C2}"/>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Properties of Laplace Transform</a:t>
            </a:r>
          </a:p>
        </p:txBody>
      </p:sp>
      <p:sp>
        <p:nvSpPr>
          <p:cNvPr id="15364" name="Rectangle 9">
            <a:extLst>
              <a:ext uri="{FF2B5EF4-FFF2-40B4-BE49-F238E27FC236}">
                <a16:creationId xmlns:a16="http://schemas.microsoft.com/office/drawing/2014/main" id="{9D460D4B-3B0E-EABC-9371-BC6E2AA23972}"/>
              </a:ext>
            </a:extLst>
          </p:cNvPr>
          <p:cNvSpPr>
            <a:spLocks noChangeArrowheads="1"/>
          </p:cNvSpPr>
          <p:nvPr/>
        </p:nvSpPr>
        <p:spPr bwMode="auto">
          <a:xfrm>
            <a:off x="1828800" y="646113"/>
            <a:ext cx="8534400" cy="29956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FF0000"/>
                </a:solidFill>
                <a:latin typeface="Verdana" panose="020B0604030504040204" pitchFamily="34" charset="0"/>
                <a:ea typeface="宋体" panose="02010600030101010101" pitchFamily="2" charset="-122"/>
              </a:rPr>
              <a:t>Time Shift:</a:t>
            </a: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Let   </a:t>
            </a:r>
          </a:p>
          <a:p>
            <a:pPr lvl="1" algn="just">
              <a:lnSpc>
                <a:spcPct val="95000"/>
              </a:lnSpc>
              <a:spcBef>
                <a:spcPts val="300"/>
              </a:spcBef>
              <a:spcAft>
                <a:spcPts val="300"/>
              </a:spcAft>
              <a:buFont typeface="Wingdings" panose="05000000000000000000" pitchFamily="2" charset="2"/>
              <a:buChar char="Ø"/>
            </a:pPr>
            <a:endParaRPr lang="en-US" altLang="zh-CN" sz="1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1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Then the Laplace transform of x(t - t</a:t>
            </a:r>
            <a:r>
              <a:rPr lang="en-US" altLang="zh-CN" sz="1900" b="0" i="0" baseline="-25000">
                <a:latin typeface="Verdana" panose="020B0604030504040204" pitchFamily="34" charset="0"/>
                <a:ea typeface="宋体" panose="02010600030101010101" pitchFamily="2" charset="-122"/>
              </a:rPr>
              <a:t>0</a:t>
            </a:r>
            <a:r>
              <a:rPr lang="en-US" altLang="zh-CN" sz="1900" b="0" i="0">
                <a:latin typeface="Verdana" panose="020B0604030504040204" pitchFamily="34" charset="0"/>
                <a:ea typeface="宋体" panose="02010600030101010101" pitchFamily="2" charset="-122"/>
              </a:rPr>
              <a:t>) is</a:t>
            </a:r>
          </a:p>
          <a:p>
            <a:pPr lvl="1" algn="just">
              <a:lnSpc>
                <a:spcPct val="95000"/>
              </a:lnSpc>
              <a:spcBef>
                <a:spcPts val="300"/>
              </a:spcBef>
              <a:spcAft>
                <a:spcPts val="300"/>
              </a:spcAft>
              <a:buFont typeface="Wingdings" panose="05000000000000000000" pitchFamily="2" charset="2"/>
              <a:buChar char="Ø"/>
            </a:pPr>
            <a:endParaRPr lang="en-US" altLang="zh-CN" sz="1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pPr>
            <a:r>
              <a:rPr lang="en-US" altLang="zh-CN" sz="1900" b="0" i="0">
                <a:latin typeface="Verdana" panose="020B0604030504040204" pitchFamily="34" charset="0"/>
                <a:ea typeface="宋体" panose="02010600030101010101" pitchFamily="2" charset="-122"/>
              </a:rPr>
              <a:t>	</a:t>
            </a:r>
          </a:p>
          <a:p>
            <a:pPr lvl="1" algn="just">
              <a:lnSpc>
                <a:spcPct val="95000"/>
              </a:lnSpc>
              <a:spcBef>
                <a:spcPts val="300"/>
              </a:spcBef>
              <a:spcAft>
                <a:spcPts val="300"/>
              </a:spcAft>
              <a:buFont typeface="Wingdings" panose="05000000000000000000" pitchFamily="2" charset="2"/>
              <a:buChar char="Ø"/>
            </a:pPr>
            <a:endParaRPr lang="en-US" altLang="zh-CN" sz="5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The proof is easily obtained from the definition of the Laplace transform and a simple change of variables by letting a=t-t</a:t>
            </a:r>
            <a:r>
              <a:rPr lang="en-US" altLang="zh-CN" sz="1900" b="0" i="0" baseline="-25000">
                <a:latin typeface="Verdana" panose="020B0604030504040204" pitchFamily="34" charset="0"/>
                <a:ea typeface="宋体" panose="02010600030101010101" pitchFamily="2" charset="-122"/>
              </a:rPr>
              <a:t>0</a:t>
            </a:r>
            <a:r>
              <a:rPr lang="en-US" altLang="zh-CN" sz="1900" b="0" i="0">
                <a:latin typeface="Verdana" panose="020B0604030504040204" pitchFamily="34" charset="0"/>
                <a:ea typeface="宋体" panose="02010600030101010101" pitchFamily="2" charset="-122"/>
              </a:rPr>
              <a:t>.; thus, we have:</a:t>
            </a:r>
          </a:p>
        </p:txBody>
      </p:sp>
      <p:pic>
        <p:nvPicPr>
          <p:cNvPr id="15365" name="Picture 2">
            <a:extLst>
              <a:ext uri="{FF2B5EF4-FFF2-40B4-BE49-F238E27FC236}">
                <a16:creationId xmlns:a16="http://schemas.microsoft.com/office/drawing/2014/main" id="{013F4593-991C-EEFA-2AA7-C2C14E697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143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3">
            <a:extLst>
              <a:ext uri="{FF2B5EF4-FFF2-40B4-BE49-F238E27FC236}">
                <a16:creationId xmlns:a16="http://schemas.microsoft.com/office/drawing/2014/main" id="{2A8B0E2E-B697-6B2B-5BE0-CA187861E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57400"/>
            <a:ext cx="3429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4">
            <a:extLst>
              <a:ext uri="{FF2B5EF4-FFF2-40B4-BE49-F238E27FC236}">
                <a16:creationId xmlns:a16="http://schemas.microsoft.com/office/drawing/2014/main" id="{5D0A92C4-7F2D-DA66-4928-08CF14F33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3581401"/>
            <a:ext cx="539115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a:extLst>
              <a:ext uri="{FF2B5EF4-FFF2-40B4-BE49-F238E27FC236}">
                <a16:creationId xmlns:a16="http://schemas.microsoft.com/office/drawing/2014/main" id="{12908687-8977-2F7C-23BF-80B7A442CC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D7C7428A-A541-44E9-A5DB-FF8B7A13FEA3}" type="slidenum">
              <a:rPr lang="en-US" altLang="en-US" i="0">
                <a:latin typeface="Arial" panose="020B0604020202020204" pitchFamily="34" charset="0"/>
              </a:rPr>
              <a:pPr/>
              <a:t>19</a:t>
            </a:fld>
            <a:endParaRPr lang="en-US" altLang="en-US" i="0">
              <a:latin typeface="Arial" panose="020B0604020202020204" pitchFamily="34" charset="0"/>
            </a:endParaRPr>
          </a:p>
        </p:txBody>
      </p:sp>
      <p:sp>
        <p:nvSpPr>
          <p:cNvPr id="16387" name="Rectangle 11">
            <a:extLst>
              <a:ext uri="{FF2B5EF4-FFF2-40B4-BE49-F238E27FC236}">
                <a16:creationId xmlns:a16="http://schemas.microsoft.com/office/drawing/2014/main" id="{F5C115B5-AD8B-239B-4174-6FC8CED6E4E3}"/>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Properties of Laplace Transform</a:t>
            </a:r>
          </a:p>
        </p:txBody>
      </p:sp>
      <p:sp>
        <p:nvSpPr>
          <p:cNvPr id="16388" name="Rectangle 9">
            <a:extLst>
              <a:ext uri="{FF2B5EF4-FFF2-40B4-BE49-F238E27FC236}">
                <a16:creationId xmlns:a16="http://schemas.microsoft.com/office/drawing/2014/main" id="{F585A212-B0E7-AB08-6B42-53531BEAAC5B}"/>
              </a:ext>
            </a:extLst>
          </p:cNvPr>
          <p:cNvSpPr>
            <a:spLocks noChangeArrowheads="1"/>
          </p:cNvSpPr>
          <p:nvPr/>
        </p:nvSpPr>
        <p:spPr bwMode="auto">
          <a:xfrm>
            <a:off x="1828800" y="646114"/>
            <a:ext cx="8534400" cy="454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FF0000"/>
                </a:solidFill>
                <a:latin typeface="Verdana" panose="020B0604030504040204" pitchFamily="34" charset="0"/>
                <a:ea typeface="宋体" panose="02010600030101010101" pitchFamily="2" charset="-122"/>
              </a:rPr>
              <a:t>Frequency Shift:</a:t>
            </a: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Multiplication of signal x(t) by e</a:t>
            </a:r>
            <a:r>
              <a:rPr lang="en-US" altLang="zh-CN" sz="1900" b="0" i="0" baseline="30000">
                <a:latin typeface="Verdana" panose="020B0604030504040204" pitchFamily="34" charset="0"/>
                <a:ea typeface="宋体" panose="02010600030101010101" pitchFamily="2" charset="-122"/>
              </a:rPr>
              <a:t>at</a:t>
            </a:r>
            <a:r>
              <a:rPr lang="en-US" altLang="zh-CN" sz="1900" b="0" i="0">
                <a:latin typeface="Verdana" panose="020B0604030504040204" pitchFamily="34" charset="0"/>
                <a:ea typeface="宋体" panose="02010600030101010101" pitchFamily="2" charset="-122"/>
              </a:rPr>
              <a:t> in the time-domain corresponds to a frequency shift in the s-domain:</a:t>
            </a:r>
          </a:p>
          <a:p>
            <a:pPr lvl="1" algn="just">
              <a:lnSpc>
                <a:spcPct val="95000"/>
              </a:lnSpc>
              <a:spcBef>
                <a:spcPts val="300"/>
              </a:spcBef>
              <a:spcAft>
                <a:spcPts val="300"/>
              </a:spcAft>
              <a:buFont typeface="Wingdings" panose="05000000000000000000" pitchFamily="2" charset="2"/>
              <a:buChar char="Ø"/>
            </a:pPr>
            <a:endParaRPr lang="en-US" altLang="zh-CN" sz="19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9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9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Proof:</a:t>
            </a:r>
          </a:p>
          <a:p>
            <a:pPr lvl="1" algn="just">
              <a:lnSpc>
                <a:spcPct val="95000"/>
              </a:lnSpc>
              <a:spcBef>
                <a:spcPts val="300"/>
              </a:spcBef>
              <a:spcAft>
                <a:spcPts val="300"/>
              </a:spcAft>
              <a:buFont typeface="Wingdings" panose="05000000000000000000" pitchFamily="2" charset="2"/>
              <a:buChar char="Ø"/>
            </a:pPr>
            <a:endParaRPr lang="en-US" altLang="zh-CN" sz="19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9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9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19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pPr>
            <a:endParaRPr lang="en-US" altLang="zh-CN" sz="1900" b="0" i="0">
              <a:latin typeface="Verdana" panose="020B0604030504040204" pitchFamily="34" charset="0"/>
              <a:ea typeface="宋体" panose="02010600030101010101" pitchFamily="2" charset="-122"/>
            </a:endParaRPr>
          </a:p>
          <a:p>
            <a:pPr lvl="1" algn="just">
              <a:lnSpc>
                <a:spcPct val="95000"/>
              </a:lnSpc>
              <a:spcBef>
                <a:spcPts val="300"/>
              </a:spcBef>
              <a:spcAft>
                <a:spcPts val="300"/>
              </a:spcAft>
            </a:pPr>
            <a:endParaRPr lang="en-US" altLang="zh-CN" sz="1900" b="0" i="0">
              <a:latin typeface="Verdana" panose="020B0604030504040204" pitchFamily="34" charset="0"/>
              <a:ea typeface="宋体" panose="02010600030101010101" pitchFamily="2" charset="-122"/>
            </a:endParaRPr>
          </a:p>
        </p:txBody>
      </p:sp>
      <p:pic>
        <p:nvPicPr>
          <p:cNvPr id="16389" name="Picture 2">
            <a:extLst>
              <a:ext uri="{FF2B5EF4-FFF2-40B4-BE49-F238E27FC236}">
                <a16:creationId xmlns:a16="http://schemas.microsoft.com/office/drawing/2014/main" id="{5E253BD8-D1B1-881B-628C-2F8A65AA5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752600"/>
            <a:ext cx="30861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3">
            <a:extLst>
              <a:ext uri="{FF2B5EF4-FFF2-40B4-BE49-F238E27FC236}">
                <a16:creationId xmlns:a16="http://schemas.microsoft.com/office/drawing/2014/main" id="{6D213867-E3F5-2EBD-6E89-60EFC5E8D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464" y="2828926"/>
            <a:ext cx="479107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1">
            <a:extLst>
              <a:ext uri="{FF2B5EF4-FFF2-40B4-BE49-F238E27FC236}">
                <a16:creationId xmlns:a16="http://schemas.microsoft.com/office/drawing/2014/main" id="{40D2652B-04D9-BDD5-F296-D1F32357CF0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ED14B0A2-D5EC-450E-AAFA-AF8274711DCA}" type="slidenum">
              <a:rPr lang="en-US" altLang="en-US" i="0">
                <a:latin typeface="Arial" panose="020B0604020202020204" pitchFamily="34" charset="0"/>
              </a:rPr>
              <a:pPr/>
              <a:t>2</a:t>
            </a:fld>
            <a:endParaRPr lang="en-US" altLang="en-US" i="0">
              <a:latin typeface="Arial" panose="020B0604020202020204" pitchFamily="34" charset="0"/>
            </a:endParaRPr>
          </a:p>
        </p:txBody>
      </p:sp>
      <p:sp>
        <p:nvSpPr>
          <p:cNvPr id="6147" name="Rectangle 11">
            <a:extLst>
              <a:ext uri="{FF2B5EF4-FFF2-40B4-BE49-F238E27FC236}">
                <a16:creationId xmlns:a16="http://schemas.microsoft.com/office/drawing/2014/main" id="{A492AF40-46A3-7C2D-96C9-3A544D24752F}"/>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Laplace Transform</a:t>
            </a:r>
          </a:p>
        </p:txBody>
      </p:sp>
      <p:sp>
        <p:nvSpPr>
          <p:cNvPr id="6148" name="Rectangle 9">
            <a:extLst>
              <a:ext uri="{FF2B5EF4-FFF2-40B4-BE49-F238E27FC236}">
                <a16:creationId xmlns:a16="http://schemas.microsoft.com/office/drawing/2014/main" id="{2656D662-9D4C-92AD-6FA0-7F3FC6C001EC}"/>
              </a:ext>
            </a:extLst>
          </p:cNvPr>
          <p:cNvSpPr>
            <a:spLocks noChangeArrowheads="1"/>
          </p:cNvSpPr>
          <p:nvPr/>
        </p:nvSpPr>
        <p:spPr bwMode="auto">
          <a:xfrm>
            <a:off x="838200" y="939087"/>
            <a:ext cx="10442510" cy="3477875"/>
          </a:xfrm>
          <a:prstGeom prst="rect">
            <a:avLst/>
          </a:prstGeom>
          <a:solidFill>
            <a:schemeClr val="bg1"/>
          </a:solidFill>
          <a:ln w="9525">
            <a:noFill/>
            <a:miter lim="800000"/>
            <a:headEnd/>
            <a:tailEnd/>
          </a:ln>
        </p:spPr>
        <p:txBody>
          <a:bodyPr wrap="square">
            <a:spAutoFit/>
          </a:bodyPr>
          <a:lstStyle/>
          <a:p>
            <a:pPr lvl="1" indent="-457200" algn="just">
              <a:spcBef>
                <a:spcPts val="600"/>
              </a:spcBef>
              <a:spcAft>
                <a:spcPts val="600"/>
              </a:spcAft>
              <a:buFont typeface="Wingdings" pitchFamily="2" charset="2"/>
              <a:buChar char="Ø"/>
              <a:defRPr/>
            </a:pPr>
            <a:r>
              <a:rPr lang="en-US" altLang="zh-CN" sz="2200" dirty="0">
                <a:latin typeface="Verdana" pitchFamily="34" charset="0"/>
                <a:ea typeface="宋体" pitchFamily="2" charset="-122"/>
              </a:rPr>
              <a:t>The Laplace transform is an extremely useful mathematical tool in the analysis and design of continuous-time LTI systems.</a:t>
            </a:r>
          </a:p>
          <a:p>
            <a:pPr lvl="1" indent="-457200" algn="just">
              <a:spcBef>
                <a:spcPts val="600"/>
              </a:spcBef>
              <a:spcAft>
                <a:spcPts val="600"/>
              </a:spcAft>
              <a:buFont typeface="Wingdings" pitchFamily="2" charset="2"/>
              <a:buChar char="Ø"/>
              <a:defRPr/>
            </a:pPr>
            <a:r>
              <a:rPr lang="en-US" altLang="zh-CN" sz="2200" dirty="0">
                <a:latin typeface="Verdana" pitchFamily="34" charset="0"/>
                <a:ea typeface="宋体" pitchFamily="2" charset="-122"/>
              </a:rPr>
              <a:t>It is used to convert time-domain signal into the s-domain, where </a:t>
            </a:r>
            <a:r>
              <a:rPr lang="en-US" altLang="zh-CN" sz="2200" dirty="0">
                <a:solidFill>
                  <a:srgbClr val="FF0000"/>
                </a:solidFill>
                <a:latin typeface="Verdana" pitchFamily="34" charset="0"/>
                <a:ea typeface="宋体" pitchFamily="2" charset="-122"/>
              </a:rPr>
              <a:t>s</a:t>
            </a:r>
            <a:r>
              <a:rPr lang="en-US" altLang="zh-CN" sz="2200" dirty="0">
                <a:latin typeface="Verdana" pitchFamily="34" charset="0"/>
                <a:ea typeface="宋体" pitchFamily="2" charset="-122"/>
              </a:rPr>
              <a:t> is a complex variable called Laplace operator.</a:t>
            </a:r>
          </a:p>
          <a:p>
            <a:pPr lvl="1" indent="-457200" algn="just">
              <a:spcBef>
                <a:spcPts val="600"/>
              </a:spcBef>
              <a:spcAft>
                <a:spcPts val="600"/>
              </a:spcAft>
              <a:buFont typeface="Wingdings" pitchFamily="2" charset="2"/>
              <a:buChar char="Ø"/>
              <a:defRPr/>
            </a:pPr>
            <a:r>
              <a:rPr lang="en-US" altLang="zh-CN" sz="2200" dirty="0">
                <a:latin typeface="Verdana" pitchFamily="34" charset="0"/>
                <a:ea typeface="宋体" pitchFamily="2" charset="-122"/>
              </a:rPr>
              <a:t>The power of the Laplace transform is in converting linear differential equations with constant coefficients into algebraic equations which are easier to solve.</a:t>
            </a:r>
          </a:p>
          <a:p>
            <a:pPr marL="1371600" lvl="1" indent="-285750" algn="just">
              <a:spcBef>
                <a:spcPts val="600"/>
              </a:spcBef>
              <a:spcAft>
                <a:spcPts val="600"/>
              </a:spcAft>
              <a:buFontTx/>
              <a:buChar char="-"/>
              <a:defRPr/>
            </a:pPr>
            <a:r>
              <a:rPr lang="en-US" altLang="zh-CN" dirty="0">
                <a:latin typeface="Verdana" pitchFamily="34" charset="0"/>
                <a:ea typeface="宋体" pitchFamily="2" charset="-122"/>
              </a:rPr>
              <a:t>By converting signal into s-domain, we can avoid using the convolution integral by simply multiplying the transformed quantities in the s-domain.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a:extLst>
              <a:ext uri="{FF2B5EF4-FFF2-40B4-BE49-F238E27FC236}">
                <a16:creationId xmlns:a16="http://schemas.microsoft.com/office/drawing/2014/main" id="{AD12A93A-9B6C-EA70-D447-40466C28712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1400" i="0">
                <a:latin typeface="Arial" panose="020B0604020202020204" pitchFamily="34" charset="0"/>
              </a:rPr>
              <a:t>7.</a:t>
            </a:r>
            <a:fld id="{7D415449-F107-4630-8516-80767DB14CB6}" type="slidenum">
              <a:rPr lang="en-US" altLang="en-US" sz="1400" i="0">
                <a:latin typeface="Arial" panose="020B0604020202020204" pitchFamily="34" charset="0"/>
              </a:rPr>
              <a:pPr/>
              <a:t>20</a:t>
            </a:fld>
            <a:endParaRPr lang="en-US" altLang="en-US" sz="1400" i="0">
              <a:latin typeface="Arial" panose="020B0604020202020204" pitchFamily="34" charset="0"/>
            </a:endParaRPr>
          </a:p>
        </p:txBody>
      </p:sp>
      <p:sp>
        <p:nvSpPr>
          <p:cNvPr id="17411" name="Rectangle 11">
            <a:extLst>
              <a:ext uri="{FF2B5EF4-FFF2-40B4-BE49-F238E27FC236}">
                <a16:creationId xmlns:a16="http://schemas.microsoft.com/office/drawing/2014/main" id="{F1F1D6FF-4D82-CF65-ADD1-7DF36CF32BAE}"/>
              </a:ext>
            </a:extLst>
          </p:cNvPr>
          <p:cNvSpPr>
            <a:spLocks noChangeArrowheads="1"/>
          </p:cNvSpPr>
          <p:nvPr/>
        </p:nvSpPr>
        <p:spPr bwMode="auto">
          <a:xfrm>
            <a:off x="1524000" y="0"/>
            <a:ext cx="9144000" cy="646331"/>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600" i="0">
                <a:latin typeface="Arial" panose="020B0604020202020204" pitchFamily="34" charset="0"/>
              </a:rPr>
              <a:t>Properties of Laplace Transform</a:t>
            </a:r>
          </a:p>
        </p:txBody>
      </p:sp>
      <p:sp>
        <p:nvSpPr>
          <p:cNvPr id="17412" name="Rectangle 9">
            <a:extLst>
              <a:ext uri="{FF2B5EF4-FFF2-40B4-BE49-F238E27FC236}">
                <a16:creationId xmlns:a16="http://schemas.microsoft.com/office/drawing/2014/main" id="{0F54D1DC-0C15-A822-B345-71191E8B4E20}"/>
              </a:ext>
            </a:extLst>
          </p:cNvPr>
          <p:cNvSpPr>
            <a:spLocks noChangeArrowheads="1"/>
          </p:cNvSpPr>
          <p:nvPr/>
        </p:nvSpPr>
        <p:spPr bwMode="auto">
          <a:xfrm>
            <a:off x="1524001" y="646113"/>
            <a:ext cx="9252856" cy="5773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2400" i="0" dirty="0">
                <a:solidFill>
                  <a:srgbClr val="FF0000"/>
                </a:solidFill>
                <a:latin typeface="Verdana" panose="020B0604030504040204" pitchFamily="34" charset="0"/>
                <a:ea typeface="宋体" panose="02010600030101010101" pitchFamily="2" charset="-122"/>
              </a:rPr>
              <a:t>Time-domain Differentiation:</a:t>
            </a:r>
          </a:p>
          <a:p>
            <a:pPr lvl="1" algn="just">
              <a:lnSpc>
                <a:spcPct val="95000"/>
              </a:lnSpc>
              <a:spcBef>
                <a:spcPts val="300"/>
              </a:spcBef>
              <a:spcAft>
                <a:spcPts val="300"/>
              </a:spcAft>
              <a:buFont typeface="Wingdings" panose="05000000000000000000" pitchFamily="2" charset="2"/>
              <a:buChar char="Ø"/>
            </a:pPr>
            <a:r>
              <a:rPr lang="en-US" altLang="zh-CN" sz="2400" b="0" i="0" dirty="0">
                <a:latin typeface="Verdana" panose="020B0604030504040204" pitchFamily="34" charset="0"/>
                <a:ea typeface="宋体" panose="02010600030101010101" pitchFamily="2" charset="-122"/>
              </a:rPr>
              <a:t>Differentiation of a signal x(t) in the time-domain corresponds to multiplication by </a:t>
            </a:r>
            <a:r>
              <a:rPr lang="en-US" altLang="zh-CN" sz="2400" dirty="0">
                <a:solidFill>
                  <a:srgbClr val="3333FF"/>
                </a:solidFill>
                <a:latin typeface="Verdana" panose="020B0604030504040204" pitchFamily="34" charset="0"/>
                <a:ea typeface="宋体" panose="02010600030101010101" pitchFamily="2" charset="-122"/>
              </a:rPr>
              <a:t>s</a:t>
            </a:r>
            <a:r>
              <a:rPr lang="en-US" altLang="zh-CN" sz="2400" b="0" i="0" dirty="0">
                <a:latin typeface="Verdana" panose="020B0604030504040204" pitchFamily="34" charset="0"/>
                <a:ea typeface="宋体" panose="02010600030101010101" pitchFamily="2" charset="-122"/>
              </a:rPr>
              <a:t> in the s-domain:</a:t>
            </a:r>
          </a:p>
          <a:p>
            <a:pPr lvl="1" algn="just">
              <a:lnSpc>
                <a:spcPct val="95000"/>
              </a:lnSpc>
              <a:spcBef>
                <a:spcPts val="300"/>
              </a:spcBef>
              <a:spcAft>
                <a:spcPts val="300"/>
              </a:spcAft>
              <a:buFont typeface="Wingdings" panose="05000000000000000000" pitchFamily="2" charset="2"/>
              <a:buChar char="Ø"/>
            </a:pPr>
            <a:endParaRPr lang="en-US" altLang="zh-CN" sz="2400" b="0" i="0" dirty="0">
              <a:latin typeface="Verdana" panose="020B0604030504040204" pitchFamily="34" charset="0"/>
              <a:ea typeface="宋体" panose="02010600030101010101" pitchFamily="2" charset="-122"/>
            </a:endParaRPr>
          </a:p>
          <a:p>
            <a:pPr marL="0" lvl="1" indent="0" algn="just">
              <a:lnSpc>
                <a:spcPct val="95000"/>
              </a:lnSpc>
              <a:spcBef>
                <a:spcPts val="300"/>
              </a:spcBef>
              <a:spcAft>
                <a:spcPts val="300"/>
              </a:spcAft>
            </a:pPr>
            <a:endParaRPr lang="en-US" altLang="zh-CN" sz="2400" b="0" i="0" dirty="0">
              <a:latin typeface="Verdana" panose="020B0604030504040204" pitchFamily="34" charset="0"/>
              <a:ea typeface="宋体" panose="02010600030101010101" pitchFamily="2" charset="-122"/>
            </a:endParaRPr>
          </a:p>
          <a:p>
            <a:pPr marL="0" lvl="1" indent="0" algn="just">
              <a:lnSpc>
                <a:spcPct val="95000"/>
              </a:lnSpc>
              <a:spcBef>
                <a:spcPts val="300"/>
              </a:spcBef>
              <a:spcAft>
                <a:spcPts val="300"/>
              </a:spcAft>
            </a:pPr>
            <a:endParaRPr lang="en-US" altLang="zh-CN" sz="2400" b="0" i="0" dirty="0">
              <a:latin typeface="Verdana" panose="020B0604030504040204" pitchFamily="34" charset="0"/>
              <a:ea typeface="宋体" panose="02010600030101010101" pitchFamily="2" charset="-122"/>
            </a:endParaRPr>
          </a:p>
          <a:p>
            <a:pPr marL="0" lvl="1" indent="0" algn="just">
              <a:lnSpc>
                <a:spcPct val="95000"/>
              </a:lnSpc>
              <a:spcBef>
                <a:spcPts val="300"/>
              </a:spcBef>
              <a:spcAft>
                <a:spcPts val="300"/>
              </a:spcAft>
            </a:pPr>
            <a:endParaRPr lang="en-US" altLang="zh-CN" sz="2400" b="0" i="0" dirty="0">
              <a:latin typeface="Verdana" panose="020B0604030504040204" pitchFamily="34" charset="0"/>
              <a:ea typeface="宋体" panose="02010600030101010101" pitchFamily="2" charset="-122"/>
            </a:endParaRPr>
          </a:p>
          <a:p>
            <a:pPr lvl="1" algn="just">
              <a:lnSpc>
                <a:spcPct val="95000"/>
              </a:lnSpc>
              <a:spcBef>
                <a:spcPts val="300"/>
              </a:spcBef>
              <a:spcAft>
                <a:spcPts val="300"/>
              </a:spcAft>
            </a:pPr>
            <a:r>
              <a:rPr lang="en-US" altLang="zh-CN" sz="2400" i="0" dirty="0">
                <a:solidFill>
                  <a:srgbClr val="FF0000"/>
                </a:solidFill>
                <a:latin typeface="Verdana" panose="020B0604030504040204" pitchFamily="34" charset="0"/>
                <a:ea typeface="宋体" panose="02010600030101010101" pitchFamily="2" charset="-122"/>
              </a:rPr>
              <a:t>Frequency-domain Differentiation:</a:t>
            </a:r>
          </a:p>
          <a:p>
            <a:pPr lvl="1" algn="just">
              <a:lnSpc>
                <a:spcPct val="95000"/>
              </a:lnSpc>
              <a:spcBef>
                <a:spcPts val="300"/>
              </a:spcBef>
              <a:spcAft>
                <a:spcPts val="300"/>
              </a:spcAft>
              <a:buFont typeface="Wingdings" panose="05000000000000000000" pitchFamily="2" charset="2"/>
              <a:buChar char="Ø"/>
            </a:pPr>
            <a:r>
              <a:rPr lang="en-US" altLang="zh-CN" sz="2400" b="0" i="0" dirty="0">
                <a:latin typeface="Verdana" panose="020B0604030504040204" pitchFamily="34" charset="0"/>
                <a:ea typeface="宋体" panose="02010600030101010101" pitchFamily="2" charset="-122"/>
              </a:rPr>
              <a:t>Multiplication of a signal </a:t>
            </a:r>
            <a:r>
              <a:rPr lang="en-US" altLang="zh-CN" sz="2400" dirty="0">
                <a:solidFill>
                  <a:srgbClr val="3333FF"/>
                </a:solidFill>
                <a:latin typeface="Verdana" panose="020B0604030504040204" pitchFamily="34" charset="0"/>
                <a:ea typeface="宋体" panose="02010600030101010101" pitchFamily="2" charset="-122"/>
              </a:rPr>
              <a:t>x(t)</a:t>
            </a:r>
            <a:r>
              <a:rPr lang="en-US" altLang="zh-CN" sz="2400" b="0" i="0" dirty="0">
                <a:latin typeface="Verdana" panose="020B0604030504040204" pitchFamily="34" charset="0"/>
                <a:ea typeface="宋体" panose="02010600030101010101" pitchFamily="2" charset="-122"/>
              </a:rPr>
              <a:t> by </a:t>
            </a:r>
            <a:r>
              <a:rPr lang="en-US" altLang="zh-CN" sz="2400" dirty="0">
                <a:solidFill>
                  <a:srgbClr val="3333FF"/>
                </a:solidFill>
                <a:latin typeface="Verdana" panose="020B0604030504040204" pitchFamily="34" charset="0"/>
                <a:ea typeface="宋体" panose="02010600030101010101" pitchFamily="2" charset="-122"/>
              </a:rPr>
              <a:t>t</a:t>
            </a:r>
            <a:r>
              <a:rPr lang="en-US" altLang="zh-CN" sz="2400" b="0" i="0" dirty="0">
                <a:latin typeface="Verdana" panose="020B0604030504040204" pitchFamily="34" charset="0"/>
                <a:ea typeface="宋体" panose="02010600030101010101" pitchFamily="2" charset="-122"/>
              </a:rPr>
              <a:t> in the time-domain corresponds to differentiation in the s-domain with negation:</a:t>
            </a:r>
          </a:p>
          <a:p>
            <a:pPr lvl="1" algn="just">
              <a:lnSpc>
                <a:spcPct val="95000"/>
              </a:lnSpc>
              <a:spcBef>
                <a:spcPts val="300"/>
              </a:spcBef>
              <a:spcAft>
                <a:spcPts val="300"/>
              </a:spcAft>
              <a:buFont typeface="Wingdings" panose="05000000000000000000" pitchFamily="2" charset="2"/>
              <a:buChar char="Ø"/>
            </a:pPr>
            <a:endParaRPr lang="en-US" altLang="zh-CN" sz="2400" b="0" i="0" dirty="0">
              <a:latin typeface="Verdana" panose="020B0604030504040204" pitchFamily="34" charset="0"/>
              <a:ea typeface="宋体" panose="02010600030101010101" pitchFamily="2" charset="-122"/>
            </a:endParaRPr>
          </a:p>
          <a:p>
            <a:pPr lvl="1" algn="just">
              <a:lnSpc>
                <a:spcPct val="95000"/>
              </a:lnSpc>
              <a:spcBef>
                <a:spcPts val="300"/>
              </a:spcBef>
              <a:spcAft>
                <a:spcPts val="300"/>
              </a:spcAft>
              <a:buFont typeface="Wingdings" panose="05000000000000000000" pitchFamily="2" charset="2"/>
              <a:buChar char="Ø"/>
            </a:pPr>
            <a:endParaRPr lang="en-US" altLang="zh-CN" sz="2400" b="0" i="0" dirty="0">
              <a:latin typeface="Verdana" panose="020B0604030504040204" pitchFamily="34" charset="0"/>
              <a:ea typeface="宋体" panose="02010600030101010101" pitchFamily="2" charset="-122"/>
            </a:endParaRPr>
          </a:p>
          <a:p>
            <a:pPr lvl="1" algn="just">
              <a:lnSpc>
                <a:spcPct val="95000"/>
              </a:lnSpc>
              <a:spcBef>
                <a:spcPts val="300"/>
              </a:spcBef>
              <a:spcAft>
                <a:spcPts val="300"/>
              </a:spcAft>
            </a:pPr>
            <a:endParaRPr lang="en-US" altLang="zh-CN" sz="2400" i="0" dirty="0">
              <a:solidFill>
                <a:srgbClr val="FF0000"/>
              </a:solidFill>
              <a:latin typeface="Verdana" panose="020B0604030504040204" pitchFamily="34" charset="0"/>
              <a:ea typeface="宋体" panose="02010600030101010101" pitchFamily="2" charset="-122"/>
            </a:endParaRPr>
          </a:p>
        </p:txBody>
      </p:sp>
      <p:pic>
        <p:nvPicPr>
          <p:cNvPr id="17413" name="Picture 2">
            <a:extLst>
              <a:ext uri="{FF2B5EF4-FFF2-40B4-BE49-F238E27FC236}">
                <a16:creationId xmlns:a16="http://schemas.microsoft.com/office/drawing/2014/main" id="{9EFA0666-6C37-4409-F51A-AC1339A77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1" y="1870466"/>
            <a:ext cx="27527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
            <a:extLst>
              <a:ext uri="{FF2B5EF4-FFF2-40B4-BE49-F238E27FC236}">
                <a16:creationId xmlns:a16="http://schemas.microsoft.com/office/drawing/2014/main" id="{A8C71983-9BE2-A00C-1EC6-4FE1C5676E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1" y="4987534"/>
            <a:ext cx="27813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1">
            <a:extLst>
              <a:ext uri="{FF2B5EF4-FFF2-40B4-BE49-F238E27FC236}">
                <a16:creationId xmlns:a16="http://schemas.microsoft.com/office/drawing/2014/main" id="{00F686EA-AC7D-F6E3-32D4-916B7982CD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A8201A4D-5951-4073-AA8C-43D2B00936B1}" type="slidenum">
              <a:rPr lang="en-US" altLang="en-US" i="0">
                <a:latin typeface="Arial" panose="020B0604020202020204" pitchFamily="34" charset="0"/>
              </a:rPr>
              <a:pPr/>
              <a:t>21</a:t>
            </a:fld>
            <a:endParaRPr lang="en-US" altLang="en-US" i="0">
              <a:latin typeface="Arial" panose="020B0604020202020204" pitchFamily="34" charset="0"/>
            </a:endParaRPr>
          </a:p>
        </p:txBody>
      </p:sp>
      <p:sp>
        <p:nvSpPr>
          <p:cNvPr id="21507" name="Rectangle 11">
            <a:extLst>
              <a:ext uri="{FF2B5EF4-FFF2-40B4-BE49-F238E27FC236}">
                <a16:creationId xmlns:a16="http://schemas.microsoft.com/office/drawing/2014/main" id="{E5A24CA8-C95B-D084-5203-B31A8EBC0217}"/>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Properties of Laplace Transform</a:t>
            </a:r>
          </a:p>
        </p:txBody>
      </p:sp>
      <p:sp>
        <p:nvSpPr>
          <p:cNvPr id="21508" name="Rectangle 9">
            <a:extLst>
              <a:ext uri="{FF2B5EF4-FFF2-40B4-BE49-F238E27FC236}">
                <a16:creationId xmlns:a16="http://schemas.microsoft.com/office/drawing/2014/main" id="{3C89DE93-A477-55F9-D567-A1407D0B79CA}"/>
              </a:ext>
            </a:extLst>
          </p:cNvPr>
          <p:cNvSpPr>
            <a:spLocks noChangeArrowheads="1"/>
          </p:cNvSpPr>
          <p:nvPr/>
        </p:nvSpPr>
        <p:spPr bwMode="auto">
          <a:xfrm>
            <a:off x="1828800" y="646113"/>
            <a:ext cx="8534400" cy="2900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FF0000"/>
                </a:solidFill>
                <a:latin typeface="Verdana" panose="020B0604030504040204" pitchFamily="34" charset="0"/>
                <a:ea typeface="宋体" panose="02010600030101010101" pitchFamily="2" charset="-122"/>
              </a:rPr>
              <a:t>Convolution Property:</a:t>
            </a: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This is one of the most important properties of the Laplace transform as it pertains to the analysis and design of LTI systems.</a:t>
            </a: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This property states that convolution between two functions in the time domain corresponds to multiplication of their Laplace transforms in the s-domain.</a:t>
            </a: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Let h(t) and x(t) be two functions that have Laplace transforms H(s) and X(s) respectively. Then</a:t>
            </a:r>
          </a:p>
        </p:txBody>
      </p:sp>
      <p:pic>
        <p:nvPicPr>
          <p:cNvPr id="21509" name="Picture 2">
            <a:extLst>
              <a:ext uri="{FF2B5EF4-FFF2-40B4-BE49-F238E27FC236}">
                <a16:creationId xmlns:a16="http://schemas.microsoft.com/office/drawing/2014/main" id="{FFBC4363-83A5-48C0-F105-153EF1DD3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657601"/>
            <a:ext cx="373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a:extLst>
              <a:ext uri="{FF2B5EF4-FFF2-40B4-BE49-F238E27FC236}">
                <a16:creationId xmlns:a16="http://schemas.microsoft.com/office/drawing/2014/main" id="{FBCE36BE-513F-48CC-D5D0-BC620A2F4A0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53129836-69A8-4B78-817D-610D2619B8C5}" type="slidenum">
              <a:rPr lang="en-US" altLang="en-US" i="0">
                <a:latin typeface="Arial" panose="020B0604020202020204" pitchFamily="34" charset="0"/>
              </a:rPr>
              <a:pPr/>
              <a:t>22</a:t>
            </a:fld>
            <a:endParaRPr lang="en-US" altLang="en-US" i="0">
              <a:latin typeface="Arial" panose="020B0604020202020204" pitchFamily="34" charset="0"/>
            </a:endParaRPr>
          </a:p>
        </p:txBody>
      </p:sp>
      <p:sp>
        <p:nvSpPr>
          <p:cNvPr id="22531" name="Rectangle 11">
            <a:extLst>
              <a:ext uri="{FF2B5EF4-FFF2-40B4-BE49-F238E27FC236}">
                <a16:creationId xmlns:a16="http://schemas.microsoft.com/office/drawing/2014/main" id="{A920D247-78DD-5915-C92C-833880AF34AD}"/>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Laplace Transform of Some Useful Functions</a:t>
            </a:r>
          </a:p>
        </p:txBody>
      </p:sp>
      <p:sp>
        <p:nvSpPr>
          <p:cNvPr id="17412" name="Rectangle 9">
            <a:extLst>
              <a:ext uri="{FF2B5EF4-FFF2-40B4-BE49-F238E27FC236}">
                <a16:creationId xmlns:a16="http://schemas.microsoft.com/office/drawing/2014/main" id="{82961457-103E-C13C-2CB1-7322EC039628}"/>
              </a:ext>
            </a:extLst>
          </p:cNvPr>
          <p:cNvSpPr>
            <a:spLocks noChangeArrowheads="1"/>
          </p:cNvSpPr>
          <p:nvPr/>
        </p:nvSpPr>
        <p:spPr bwMode="auto">
          <a:xfrm>
            <a:off x="1828800" y="646114"/>
            <a:ext cx="8534400" cy="1660525"/>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Here we compute the Laplace transforms of some functions often encountered in the study of LTI systems. </a:t>
            </a:r>
          </a:p>
          <a:p>
            <a:pPr marL="1371600" lvl="1" indent="-457200" algn="just">
              <a:lnSpc>
                <a:spcPct val="95000"/>
              </a:lnSpc>
              <a:spcBef>
                <a:spcPts val="300"/>
              </a:spcBef>
              <a:spcAft>
                <a:spcPts val="300"/>
              </a:spcAft>
              <a:buFont typeface="Wingdings" pitchFamily="2" charset="2"/>
              <a:buChar char="v"/>
              <a:defRPr/>
            </a:pPr>
            <a:r>
              <a:rPr lang="en-US" altLang="zh-CN" sz="1600" dirty="0">
                <a:latin typeface="Verdana" pitchFamily="34" charset="0"/>
                <a:ea typeface="宋体" pitchFamily="2" charset="-122"/>
              </a:rPr>
              <a:t>The Laplace transform properties discussed above in conjunction with the Laplace transform of the functions given below can be used to obtain the Laplace transforms of a much larger variety of functions.</a:t>
            </a:r>
          </a:p>
        </p:txBody>
      </p:sp>
      <p:sp>
        <p:nvSpPr>
          <p:cNvPr id="22533" name="Rectangle 5">
            <a:extLst>
              <a:ext uri="{FF2B5EF4-FFF2-40B4-BE49-F238E27FC236}">
                <a16:creationId xmlns:a16="http://schemas.microsoft.com/office/drawing/2014/main" id="{7DBB2D5A-EA81-B00F-1B40-D4E70E8F8D03}"/>
              </a:ext>
            </a:extLst>
          </p:cNvPr>
          <p:cNvSpPr>
            <a:spLocks noChangeArrowheads="1"/>
          </p:cNvSpPr>
          <p:nvPr/>
        </p:nvSpPr>
        <p:spPr bwMode="auto">
          <a:xfrm>
            <a:off x="1828800" y="2438400"/>
            <a:ext cx="678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3333FF"/>
                </a:solidFill>
                <a:latin typeface="Verdana" panose="020B0604030504040204" pitchFamily="34" charset="0"/>
                <a:ea typeface="宋体" panose="02010600030101010101" pitchFamily="2" charset="-122"/>
              </a:rPr>
              <a:t>1. The Laplace transform of the delta function:</a:t>
            </a:r>
          </a:p>
        </p:txBody>
      </p:sp>
      <p:pic>
        <p:nvPicPr>
          <p:cNvPr id="22534" name="Picture 2">
            <a:extLst>
              <a:ext uri="{FF2B5EF4-FFF2-40B4-BE49-F238E27FC236}">
                <a16:creationId xmlns:a16="http://schemas.microsoft.com/office/drawing/2014/main" id="{1A2499E5-7E7C-E9F5-CBA1-3C94B9DCE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771776"/>
            <a:ext cx="40576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7">
            <a:extLst>
              <a:ext uri="{FF2B5EF4-FFF2-40B4-BE49-F238E27FC236}">
                <a16:creationId xmlns:a16="http://schemas.microsoft.com/office/drawing/2014/main" id="{448D712E-EDB2-D721-1F4F-87F5DB3209B8}"/>
              </a:ext>
            </a:extLst>
          </p:cNvPr>
          <p:cNvSpPr>
            <a:spLocks noChangeArrowheads="1"/>
          </p:cNvSpPr>
          <p:nvPr/>
        </p:nvSpPr>
        <p:spPr bwMode="auto">
          <a:xfrm>
            <a:off x="1828800" y="4038600"/>
            <a:ext cx="678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3333FF"/>
                </a:solidFill>
                <a:latin typeface="Verdana" panose="020B0604030504040204" pitchFamily="34" charset="0"/>
                <a:ea typeface="宋体" panose="02010600030101010101" pitchFamily="2" charset="-122"/>
              </a:rPr>
              <a:t>2. The Laplace transform of  unit step function:</a:t>
            </a:r>
          </a:p>
        </p:txBody>
      </p:sp>
      <p:pic>
        <p:nvPicPr>
          <p:cNvPr id="22536" name="Picture 3">
            <a:extLst>
              <a:ext uri="{FF2B5EF4-FFF2-40B4-BE49-F238E27FC236}">
                <a16:creationId xmlns:a16="http://schemas.microsoft.com/office/drawing/2014/main" id="{C3D65D47-8577-3579-64AA-6AC33D458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4648200"/>
            <a:ext cx="60102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a:extLst>
              <a:ext uri="{FF2B5EF4-FFF2-40B4-BE49-F238E27FC236}">
                <a16:creationId xmlns:a16="http://schemas.microsoft.com/office/drawing/2014/main" id="{EF4D5478-4D88-4997-C96A-5C40667D711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964ED2B5-342D-47DB-BD38-9786C27218C8}" type="slidenum">
              <a:rPr lang="en-US" altLang="en-US" i="0">
                <a:latin typeface="Arial" panose="020B0604020202020204" pitchFamily="34" charset="0"/>
              </a:rPr>
              <a:pPr/>
              <a:t>23</a:t>
            </a:fld>
            <a:endParaRPr lang="en-US" altLang="en-US" i="0">
              <a:latin typeface="Arial" panose="020B0604020202020204" pitchFamily="34" charset="0"/>
            </a:endParaRPr>
          </a:p>
        </p:txBody>
      </p:sp>
      <p:sp>
        <p:nvSpPr>
          <p:cNvPr id="23555" name="Rectangle 11">
            <a:extLst>
              <a:ext uri="{FF2B5EF4-FFF2-40B4-BE49-F238E27FC236}">
                <a16:creationId xmlns:a16="http://schemas.microsoft.com/office/drawing/2014/main" id="{682AD5BA-BBF5-4CCD-D335-7FFC658FB5D2}"/>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Laplace Transform of Some Useful Functions</a:t>
            </a:r>
          </a:p>
        </p:txBody>
      </p:sp>
      <p:sp>
        <p:nvSpPr>
          <p:cNvPr id="23556" name="Rectangle 5">
            <a:extLst>
              <a:ext uri="{FF2B5EF4-FFF2-40B4-BE49-F238E27FC236}">
                <a16:creationId xmlns:a16="http://schemas.microsoft.com/office/drawing/2014/main" id="{AFCC4E7C-CCED-1F40-AE69-D414C6D7C179}"/>
              </a:ext>
            </a:extLst>
          </p:cNvPr>
          <p:cNvSpPr>
            <a:spLocks noChangeArrowheads="1"/>
          </p:cNvSpPr>
          <p:nvPr/>
        </p:nvSpPr>
        <p:spPr bwMode="auto">
          <a:xfrm>
            <a:off x="1828800" y="838200"/>
            <a:ext cx="678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3333FF"/>
                </a:solidFill>
                <a:latin typeface="Verdana" panose="020B0604030504040204" pitchFamily="34" charset="0"/>
                <a:ea typeface="宋体" panose="02010600030101010101" pitchFamily="2" charset="-122"/>
              </a:rPr>
              <a:t>3. The Laplace transform of x(t)= e</a:t>
            </a:r>
            <a:r>
              <a:rPr lang="en-US" altLang="zh-CN" sz="1900" i="0" baseline="30000">
                <a:solidFill>
                  <a:srgbClr val="3333FF"/>
                </a:solidFill>
                <a:latin typeface="Verdana" panose="020B0604030504040204" pitchFamily="34" charset="0"/>
                <a:ea typeface="宋体" panose="02010600030101010101" pitchFamily="2" charset="-122"/>
              </a:rPr>
              <a:t>-at</a:t>
            </a:r>
            <a:r>
              <a:rPr lang="en-US" altLang="zh-CN" sz="1900" i="0">
                <a:solidFill>
                  <a:srgbClr val="3333FF"/>
                </a:solidFill>
                <a:latin typeface="Verdana" panose="020B0604030504040204" pitchFamily="34" charset="0"/>
                <a:ea typeface="宋体" panose="02010600030101010101" pitchFamily="2" charset="-122"/>
              </a:rPr>
              <a:t>u(t):</a:t>
            </a:r>
          </a:p>
        </p:txBody>
      </p:sp>
      <p:pic>
        <p:nvPicPr>
          <p:cNvPr id="23557" name="Picture 2">
            <a:extLst>
              <a:ext uri="{FF2B5EF4-FFF2-40B4-BE49-F238E27FC236}">
                <a16:creationId xmlns:a16="http://schemas.microsoft.com/office/drawing/2014/main" id="{7EAF7BD5-963A-E929-DAAA-CEF7570702D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52006"/>
          <a:stretch/>
        </p:blipFill>
        <p:spPr bwMode="auto">
          <a:xfrm>
            <a:off x="2895600" y="1676400"/>
            <a:ext cx="5029200" cy="158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6DD9B94-195F-60B0-7C86-0DFE3245FFC1}"/>
                  </a:ext>
                </a:extLst>
              </p:cNvPr>
              <p:cNvSpPr txBox="1"/>
              <p:nvPr/>
            </p:nvSpPr>
            <p:spPr>
              <a:xfrm>
                <a:off x="4243527" y="3054682"/>
                <a:ext cx="5353235" cy="3680110"/>
              </a:xfrm>
              <a:prstGeom prst="rect">
                <a:avLst/>
              </a:prstGeom>
              <a:noFill/>
            </p:spPr>
            <p:txBody>
              <a:bodyPr wrap="square" rtlCol="0">
                <a:spAutoFit/>
              </a:bodyPr>
              <a:lstStyle/>
              <a:p>
                <a:pPr>
                  <a:lnSpc>
                    <a:spcPct val="150000"/>
                  </a:lnSpc>
                </a:pPr>
                <a:r>
                  <a:rPr lang="en-US" sz="2800" dirty="0"/>
                  <a:t>=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𝑎</m:t>
                        </m:r>
                      </m:den>
                    </m:f>
                  </m:oMath>
                </a14:m>
                <a:r>
                  <a:rPr lang="en-US" sz="2800" dirty="0"/>
                  <a:t>  |e</a:t>
                </a:r>
                <a:r>
                  <a:rPr lang="en-US" sz="2800" baseline="30000" dirty="0"/>
                  <a:t>–(</a:t>
                </a:r>
                <a:r>
                  <a:rPr lang="en-US" sz="2800" baseline="30000" dirty="0" err="1"/>
                  <a:t>s+a</a:t>
                </a:r>
                <a:r>
                  <a:rPr lang="en-US" sz="2800" baseline="30000" dirty="0"/>
                  <a:t>) t</a:t>
                </a:r>
                <a:r>
                  <a:rPr lang="en-US" sz="2800" dirty="0"/>
                  <a:t> |      </a:t>
                </a:r>
              </a:p>
              <a:p>
                <a:pPr>
                  <a:lnSpc>
                    <a:spcPct val="150000"/>
                  </a:lnSpc>
                </a:pPr>
                <a:r>
                  <a:rPr lang="en-US" sz="2800" dirty="0"/>
                  <a:t>=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𝑎</m:t>
                        </m:r>
                      </m:den>
                    </m:f>
                  </m:oMath>
                </a14:m>
                <a:r>
                  <a:rPr lang="en-US" sz="2800" dirty="0"/>
                  <a:t> |0 - 1|</a:t>
                </a:r>
              </a:p>
              <a:p>
                <a:pPr>
                  <a:lnSpc>
                    <a:spcPct val="150000"/>
                  </a:lnSpc>
                </a:pPr>
                <a:r>
                  <a:rPr lang="en-US" sz="2800" dirty="0"/>
                  <a:t>=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𝑎</m:t>
                        </m:r>
                      </m:den>
                    </m:f>
                  </m:oMath>
                </a14:m>
                <a:r>
                  <a:rPr lang="en-US" sz="2800" dirty="0"/>
                  <a:t> (-1)</a:t>
                </a:r>
                <a:br>
                  <a:rPr lang="en-US" sz="2800" dirty="0"/>
                </a:b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den>
                    </m:f>
                  </m:oMath>
                </a14:m>
                <a:r>
                  <a:rPr lang="en-US" sz="2800" dirty="0"/>
                  <a:t> </a:t>
                </a:r>
              </a:p>
            </p:txBody>
          </p:sp>
        </mc:Choice>
        <mc:Fallback>
          <p:sp>
            <p:nvSpPr>
              <p:cNvPr id="2" name="TextBox 1">
                <a:extLst>
                  <a:ext uri="{FF2B5EF4-FFF2-40B4-BE49-F238E27FC236}">
                    <a16:creationId xmlns:a16="http://schemas.microsoft.com/office/drawing/2014/main" id="{A6DD9B94-195F-60B0-7C86-0DFE3245FFC1}"/>
                  </a:ext>
                </a:extLst>
              </p:cNvPr>
              <p:cNvSpPr txBox="1">
                <a:spLocks noRot="1" noChangeAspect="1" noMove="1" noResize="1" noEditPoints="1" noAdjustHandles="1" noChangeArrowheads="1" noChangeShapeType="1" noTextEdit="1"/>
              </p:cNvSpPr>
              <p:nvPr/>
            </p:nvSpPr>
            <p:spPr>
              <a:xfrm>
                <a:off x="4243527" y="3054682"/>
                <a:ext cx="5353235" cy="3680110"/>
              </a:xfrm>
              <a:prstGeom prst="rect">
                <a:avLst/>
              </a:prstGeom>
              <a:blipFill>
                <a:blip r:embed="rId5"/>
                <a:stretch>
                  <a:fillRect l="-2278" b="-132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BD68851-E819-728B-AA45-0D71AC5493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78" t="23569" r="52751" b="52007"/>
          <a:stretch/>
        </p:blipFill>
        <p:spPr bwMode="auto">
          <a:xfrm>
            <a:off x="6738152" y="3379974"/>
            <a:ext cx="204187" cy="59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6E2B9262-4EBF-AC2A-D0E2-7BCEB4BE15E1}"/>
              </a:ext>
            </a:extLst>
          </p:cNvPr>
          <p:cNvSpPr/>
          <p:nvPr/>
        </p:nvSpPr>
        <p:spPr>
          <a:xfrm>
            <a:off x="6786979" y="3802638"/>
            <a:ext cx="106532" cy="857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8D1BE-3106-19E4-B00A-7ABC2FA23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5927" y="3802224"/>
            <a:ext cx="2796073" cy="1408825"/>
          </a:xfrm>
          <a:prstGeom prst="rect">
            <a:avLst/>
          </a:prstGeom>
        </p:spPr>
      </p:pic>
      <p:pic>
        <p:nvPicPr>
          <p:cNvPr id="5" name="Picture 4">
            <a:extLst>
              <a:ext uri="{FF2B5EF4-FFF2-40B4-BE49-F238E27FC236}">
                <a16:creationId xmlns:a16="http://schemas.microsoft.com/office/drawing/2014/main" id="{295A1EE6-811A-9C17-2751-007B0A319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86" y="90725"/>
            <a:ext cx="8955883" cy="6676549"/>
          </a:xfrm>
          <a:prstGeom prst="rect">
            <a:avLst/>
          </a:prstGeom>
        </p:spPr>
      </p:pic>
      <p:pic>
        <p:nvPicPr>
          <p:cNvPr id="7" name="Picture 6">
            <a:extLst>
              <a:ext uri="{FF2B5EF4-FFF2-40B4-BE49-F238E27FC236}">
                <a16:creationId xmlns:a16="http://schemas.microsoft.com/office/drawing/2014/main" id="{4B5853CD-E59F-A13E-5B5C-C6549D153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5926" y="1822774"/>
            <a:ext cx="2762549" cy="1233002"/>
          </a:xfrm>
          <a:prstGeom prst="rect">
            <a:avLst/>
          </a:prstGeom>
        </p:spPr>
      </p:pic>
      <p:sp>
        <p:nvSpPr>
          <p:cNvPr id="8" name="TextBox 7">
            <a:extLst>
              <a:ext uri="{FF2B5EF4-FFF2-40B4-BE49-F238E27FC236}">
                <a16:creationId xmlns:a16="http://schemas.microsoft.com/office/drawing/2014/main" id="{96795F83-008D-561A-A82B-73E811547E57}"/>
              </a:ext>
            </a:extLst>
          </p:cNvPr>
          <p:cNvSpPr txBox="1"/>
          <p:nvPr/>
        </p:nvSpPr>
        <p:spPr>
          <a:xfrm>
            <a:off x="9321282" y="1101012"/>
            <a:ext cx="2796073" cy="369332"/>
          </a:xfrm>
          <a:prstGeom prst="rect">
            <a:avLst/>
          </a:prstGeom>
          <a:noFill/>
        </p:spPr>
        <p:txBody>
          <a:bodyPr wrap="square" rtlCol="0">
            <a:spAutoFit/>
          </a:bodyPr>
          <a:lstStyle/>
          <a:p>
            <a:r>
              <a:rPr lang="en-US" dirty="0"/>
              <a:t>Euler’s Formula</a:t>
            </a:r>
          </a:p>
        </p:txBody>
      </p:sp>
    </p:spTree>
    <p:extLst>
      <p:ext uri="{BB962C8B-B14F-4D97-AF65-F5344CB8AC3E}">
        <p14:creationId xmlns:p14="http://schemas.microsoft.com/office/powerpoint/2010/main" val="2616016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1">
            <a:extLst>
              <a:ext uri="{FF2B5EF4-FFF2-40B4-BE49-F238E27FC236}">
                <a16:creationId xmlns:a16="http://schemas.microsoft.com/office/drawing/2014/main" id="{42E54590-535E-3223-AFCB-7076E1D58CD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EF39F841-BB71-4E1F-B9CF-0FA2D2370097}" type="slidenum">
              <a:rPr lang="en-US" altLang="en-US" i="0">
                <a:latin typeface="Arial" panose="020B0604020202020204" pitchFamily="34" charset="0"/>
              </a:rPr>
              <a:pPr/>
              <a:t>25</a:t>
            </a:fld>
            <a:endParaRPr lang="en-US" altLang="en-US" i="0">
              <a:latin typeface="Arial" panose="020B0604020202020204" pitchFamily="34" charset="0"/>
            </a:endParaRPr>
          </a:p>
        </p:txBody>
      </p:sp>
      <p:sp>
        <p:nvSpPr>
          <p:cNvPr id="6147" name="Rectangle 11">
            <a:extLst>
              <a:ext uri="{FF2B5EF4-FFF2-40B4-BE49-F238E27FC236}">
                <a16:creationId xmlns:a16="http://schemas.microsoft.com/office/drawing/2014/main" id="{D43AAFCA-DF11-A038-965C-4EE2C68E5F81}"/>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Determining Laplace Transform</a:t>
            </a:r>
          </a:p>
        </p:txBody>
      </p:sp>
      <p:sp>
        <p:nvSpPr>
          <p:cNvPr id="27652" name="Rectangle 9">
            <a:extLst>
              <a:ext uri="{FF2B5EF4-FFF2-40B4-BE49-F238E27FC236}">
                <a16:creationId xmlns:a16="http://schemas.microsoft.com/office/drawing/2014/main" id="{75FEB640-BC68-0DA3-2E1D-D2EAD8157828}"/>
              </a:ext>
            </a:extLst>
          </p:cNvPr>
          <p:cNvSpPr>
            <a:spLocks noChangeArrowheads="1"/>
          </p:cNvSpPr>
          <p:nvPr/>
        </p:nvSpPr>
        <p:spPr bwMode="auto">
          <a:xfrm>
            <a:off x="1752600" y="801688"/>
            <a:ext cx="8534400" cy="2455862"/>
          </a:xfrm>
          <a:prstGeom prst="rect">
            <a:avLst/>
          </a:prstGeom>
          <a:solidFill>
            <a:schemeClr val="bg1"/>
          </a:solidFill>
          <a:ln w="9525">
            <a:noFill/>
            <a:miter lim="800000"/>
            <a:headEnd/>
            <a:tailEnd/>
          </a:ln>
        </p:spPr>
        <p:txBody>
          <a:bodyPr>
            <a:spAutoFit/>
          </a:bodyPr>
          <a:lstStyle/>
          <a:p>
            <a:pPr lvl="1" indent="-457200" algn="just">
              <a:spcBef>
                <a:spcPts val="600"/>
              </a:spcBef>
              <a:spcAft>
                <a:spcPts val="600"/>
              </a:spcAft>
              <a:buFont typeface="Wingdings" pitchFamily="2" charset="2"/>
              <a:buChar char="Ø"/>
              <a:defRPr/>
            </a:pPr>
            <a:r>
              <a:rPr lang="en-US" altLang="zh-CN" sz="2000" dirty="0">
                <a:latin typeface="Verdana" pitchFamily="34" charset="0"/>
                <a:ea typeface="宋体" pitchFamily="2" charset="-122"/>
              </a:rPr>
              <a:t>Computing Laplace transforms directly can be fairly complicated.</a:t>
            </a:r>
          </a:p>
          <a:p>
            <a:pPr marL="1371600" lvl="1" indent="-457200" algn="just">
              <a:lnSpc>
                <a:spcPct val="95000"/>
              </a:lnSpc>
              <a:spcBef>
                <a:spcPts val="600"/>
              </a:spcBef>
              <a:spcAft>
                <a:spcPts val="600"/>
              </a:spcAft>
              <a:buFont typeface="Wingdings" pitchFamily="2" charset="2"/>
              <a:buChar char="v"/>
              <a:defRPr/>
            </a:pPr>
            <a:r>
              <a:rPr lang="en-US" altLang="zh-CN" sz="1600" dirty="0">
                <a:latin typeface="Verdana" pitchFamily="34" charset="0"/>
                <a:ea typeface="宋体" pitchFamily="2" charset="-122"/>
              </a:rPr>
              <a:t>Usually we use a </a:t>
            </a:r>
            <a:r>
              <a:rPr lang="en-US" altLang="zh-CN" sz="1600" dirty="0">
                <a:solidFill>
                  <a:srgbClr val="3333FF"/>
                </a:solidFill>
                <a:latin typeface="Verdana" pitchFamily="34" charset="0"/>
                <a:ea typeface="宋体" pitchFamily="2" charset="-122"/>
              </a:rPr>
              <a:t>table of transforms</a:t>
            </a:r>
            <a:r>
              <a:rPr lang="en-US" altLang="zh-CN" sz="1600" dirty="0">
                <a:latin typeface="Verdana" pitchFamily="34" charset="0"/>
                <a:ea typeface="宋体" pitchFamily="2" charset="-122"/>
              </a:rPr>
              <a:t> along with the properties when computing Laplace transforms of a much larger variety of signals/functions.</a:t>
            </a:r>
          </a:p>
          <a:p>
            <a:pPr marL="1371600" lvl="1" indent="-457200" algn="just">
              <a:spcBef>
                <a:spcPts val="600"/>
              </a:spcBef>
              <a:spcAft>
                <a:spcPts val="600"/>
              </a:spcAft>
              <a:buFont typeface="Wingdings" pitchFamily="2" charset="2"/>
              <a:buChar char="v"/>
              <a:defRPr/>
            </a:pPr>
            <a:r>
              <a:rPr lang="en-US" altLang="zh-CN" sz="1600" dirty="0">
                <a:latin typeface="Verdana" pitchFamily="34" charset="0"/>
                <a:ea typeface="宋体" pitchFamily="2" charset="-122"/>
              </a:rPr>
              <a:t>The Laplace transform of most commonly used signals/functions often encountered in the study of LTI systems is given on the next slide. Some properties of Laplace transform are also given.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1">
            <a:extLst>
              <a:ext uri="{FF2B5EF4-FFF2-40B4-BE49-F238E27FC236}">
                <a16:creationId xmlns:a16="http://schemas.microsoft.com/office/drawing/2014/main" id="{D89C953B-2470-20BD-2E1E-C1A67C24B29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CE018942-CEE1-4FB6-AEC6-B0A962873764}" type="slidenum">
              <a:rPr lang="en-US" altLang="en-US" i="0">
                <a:latin typeface="Arial" panose="020B0604020202020204" pitchFamily="34" charset="0"/>
              </a:rPr>
              <a:pPr/>
              <a:t>26</a:t>
            </a:fld>
            <a:endParaRPr lang="en-US" altLang="en-US" i="0">
              <a:latin typeface="Arial" panose="020B0604020202020204" pitchFamily="34" charset="0"/>
            </a:endParaRPr>
          </a:p>
        </p:txBody>
      </p:sp>
      <p:sp>
        <p:nvSpPr>
          <p:cNvPr id="7171" name="Rectangle 11">
            <a:extLst>
              <a:ext uri="{FF2B5EF4-FFF2-40B4-BE49-F238E27FC236}">
                <a16:creationId xmlns:a16="http://schemas.microsoft.com/office/drawing/2014/main" id="{1BB28448-7713-0ACC-3757-E6F45A4E84D7}"/>
              </a:ext>
            </a:extLst>
          </p:cNvPr>
          <p:cNvSpPr>
            <a:spLocks noChangeArrowheads="1"/>
          </p:cNvSpPr>
          <p:nvPr/>
        </p:nvSpPr>
        <p:spPr bwMode="auto">
          <a:xfrm>
            <a:off x="0" y="0"/>
            <a:ext cx="12192000" cy="584775"/>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dirty="0">
                <a:latin typeface="Arial" panose="020B0604020202020204" pitchFamily="34" charset="0"/>
              </a:rPr>
              <a:t>Formulas derived from the properties of Laplace Transform</a:t>
            </a:r>
          </a:p>
        </p:txBody>
      </p:sp>
      <p:sp>
        <p:nvSpPr>
          <p:cNvPr id="7172" name="Rectangle 9">
            <a:extLst>
              <a:ext uri="{FF2B5EF4-FFF2-40B4-BE49-F238E27FC236}">
                <a16:creationId xmlns:a16="http://schemas.microsoft.com/office/drawing/2014/main" id="{C539FCFC-C778-94E7-D72A-CBE2BAC0F6B4}"/>
              </a:ext>
            </a:extLst>
          </p:cNvPr>
          <p:cNvSpPr>
            <a:spLocks noChangeArrowheads="1"/>
          </p:cNvSpPr>
          <p:nvPr/>
        </p:nvSpPr>
        <p:spPr bwMode="auto">
          <a:xfrm>
            <a:off x="1828800" y="646113"/>
            <a:ext cx="8534400" cy="1079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b="0" i="0" dirty="0">
                <a:solidFill>
                  <a:srgbClr val="FF0000"/>
                </a:solidFill>
                <a:latin typeface="Verdana" panose="020B0604030504040204" pitchFamily="34" charset="0"/>
                <a:ea typeface="宋体" panose="02010600030101010101" pitchFamily="2" charset="-122"/>
              </a:rPr>
              <a:t>Linearity:</a:t>
            </a:r>
          </a:p>
          <a:p>
            <a:pPr lvl="1" algn="just">
              <a:lnSpc>
                <a:spcPct val="95000"/>
              </a:lnSpc>
              <a:spcBef>
                <a:spcPts val="300"/>
              </a:spcBef>
              <a:spcAft>
                <a:spcPts val="300"/>
              </a:spcAft>
              <a:buFont typeface="Wingdings" panose="05000000000000000000" pitchFamily="2" charset="2"/>
              <a:buChar char="Ø"/>
            </a:pPr>
            <a:r>
              <a:rPr lang="en-US" altLang="zh-CN" sz="1900" b="0" i="0" dirty="0">
                <a:latin typeface="Verdana" panose="020B0604030504040204" pitchFamily="34" charset="0"/>
                <a:ea typeface="宋体" panose="02010600030101010101" pitchFamily="2" charset="-122"/>
              </a:rPr>
              <a:t>If x(t) = c</a:t>
            </a:r>
            <a:r>
              <a:rPr lang="en-US" altLang="zh-CN" sz="1900" b="0" i="0" baseline="-25000" dirty="0">
                <a:latin typeface="Verdana" panose="020B0604030504040204" pitchFamily="34" charset="0"/>
                <a:ea typeface="宋体" panose="02010600030101010101" pitchFamily="2" charset="-122"/>
              </a:rPr>
              <a:t>1</a:t>
            </a:r>
            <a:r>
              <a:rPr lang="en-US" altLang="zh-CN" sz="1900" b="0" i="0" dirty="0">
                <a:latin typeface="Verdana" panose="020B0604030504040204" pitchFamily="34" charset="0"/>
                <a:ea typeface="宋体" panose="02010600030101010101" pitchFamily="2" charset="-122"/>
              </a:rPr>
              <a:t>x</a:t>
            </a:r>
            <a:r>
              <a:rPr lang="en-US" altLang="zh-CN" sz="1900" b="0" i="0" baseline="-25000" dirty="0">
                <a:latin typeface="Verdana" panose="020B0604030504040204" pitchFamily="34" charset="0"/>
                <a:ea typeface="宋体" panose="02010600030101010101" pitchFamily="2" charset="-122"/>
              </a:rPr>
              <a:t>1</a:t>
            </a:r>
            <a:r>
              <a:rPr lang="en-US" altLang="zh-CN" sz="1900" b="0" i="0" dirty="0">
                <a:latin typeface="Verdana" panose="020B0604030504040204" pitchFamily="34" charset="0"/>
                <a:ea typeface="宋体" panose="02010600030101010101" pitchFamily="2" charset="-122"/>
              </a:rPr>
              <a:t>(t) + c</a:t>
            </a:r>
            <a:r>
              <a:rPr lang="en-US" altLang="zh-CN" sz="1900" b="0" i="0" baseline="-25000" dirty="0">
                <a:latin typeface="Verdana" panose="020B0604030504040204" pitchFamily="34" charset="0"/>
                <a:ea typeface="宋体" panose="02010600030101010101" pitchFamily="2" charset="-122"/>
              </a:rPr>
              <a:t>2</a:t>
            </a:r>
            <a:r>
              <a:rPr lang="en-US" altLang="zh-CN" sz="1900" b="0" i="0" dirty="0">
                <a:latin typeface="Verdana" panose="020B0604030504040204" pitchFamily="34" charset="0"/>
                <a:ea typeface="宋体" panose="02010600030101010101" pitchFamily="2" charset="-122"/>
              </a:rPr>
              <a:t>x</a:t>
            </a:r>
            <a:r>
              <a:rPr lang="en-US" altLang="zh-CN" sz="1900" b="0" i="0" baseline="-25000" dirty="0">
                <a:latin typeface="Verdana" panose="020B0604030504040204" pitchFamily="34" charset="0"/>
                <a:ea typeface="宋体" panose="02010600030101010101" pitchFamily="2" charset="-122"/>
              </a:rPr>
              <a:t>2</a:t>
            </a:r>
            <a:r>
              <a:rPr lang="en-US" altLang="zh-CN" sz="1900" b="0" i="0" dirty="0">
                <a:latin typeface="Verdana" panose="020B0604030504040204" pitchFamily="34" charset="0"/>
                <a:ea typeface="宋体" panose="02010600030101010101" pitchFamily="2" charset="-122"/>
              </a:rPr>
              <a:t>(t), then:</a:t>
            </a:r>
          </a:p>
          <a:p>
            <a:pPr lvl="1" algn="ctr">
              <a:lnSpc>
                <a:spcPct val="95000"/>
              </a:lnSpc>
              <a:spcBef>
                <a:spcPts val="300"/>
              </a:spcBef>
              <a:spcAft>
                <a:spcPts val="300"/>
              </a:spcAft>
            </a:pPr>
            <a:r>
              <a:rPr lang="en-US" altLang="zh-CN" sz="1900" b="0" i="0" dirty="0">
                <a:latin typeface="Verdana" panose="020B0604030504040204" pitchFamily="34" charset="0"/>
                <a:ea typeface="宋体" panose="02010600030101010101" pitchFamily="2" charset="-122"/>
              </a:rPr>
              <a:t>	X(s) = c</a:t>
            </a:r>
            <a:r>
              <a:rPr lang="en-US" altLang="zh-CN" sz="1900" b="0" i="0" baseline="-25000" dirty="0">
                <a:latin typeface="Verdana" panose="020B0604030504040204" pitchFamily="34" charset="0"/>
                <a:ea typeface="宋体" panose="02010600030101010101" pitchFamily="2" charset="-122"/>
              </a:rPr>
              <a:t>1</a:t>
            </a:r>
            <a:r>
              <a:rPr lang="en-US" altLang="zh-CN" sz="1900" b="0" i="0" dirty="0">
                <a:latin typeface="Verdana" panose="020B0604030504040204" pitchFamily="34" charset="0"/>
                <a:ea typeface="宋体" panose="02010600030101010101" pitchFamily="2" charset="-122"/>
              </a:rPr>
              <a:t>X</a:t>
            </a:r>
            <a:r>
              <a:rPr lang="en-US" altLang="zh-CN" sz="1900" b="0" i="0" baseline="-25000" dirty="0">
                <a:latin typeface="Verdana" panose="020B0604030504040204" pitchFamily="34" charset="0"/>
                <a:ea typeface="宋体" panose="02010600030101010101" pitchFamily="2" charset="-122"/>
              </a:rPr>
              <a:t>1</a:t>
            </a:r>
            <a:r>
              <a:rPr lang="en-US" altLang="zh-CN" sz="1900" b="0" i="0" dirty="0">
                <a:latin typeface="Verdana" panose="020B0604030504040204" pitchFamily="34" charset="0"/>
                <a:ea typeface="宋体" panose="02010600030101010101" pitchFamily="2" charset="-122"/>
              </a:rPr>
              <a:t>(s) + c</a:t>
            </a:r>
            <a:r>
              <a:rPr lang="en-US" altLang="zh-CN" sz="1900" b="0" i="0" baseline="-25000" dirty="0">
                <a:latin typeface="Verdana" panose="020B0604030504040204" pitchFamily="34" charset="0"/>
                <a:ea typeface="宋体" panose="02010600030101010101" pitchFamily="2" charset="-122"/>
              </a:rPr>
              <a:t>2</a:t>
            </a:r>
            <a:r>
              <a:rPr lang="en-US" altLang="zh-CN" sz="1900" b="0" i="0" dirty="0">
                <a:latin typeface="Verdana" panose="020B0604030504040204" pitchFamily="34" charset="0"/>
                <a:ea typeface="宋体" panose="02010600030101010101" pitchFamily="2" charset="-122"/>
              </a:rPr>
              <a:t>X</a:t>
            </a:r>
            <a:r>
              <a:rPr lang="en-US" altLang="zh-CN" sz="1900" b="0" i="0" baseline="-25000" dirty="0">
                <a:latin typeface="Verdana" panose="020B0604030504040204" pitchFamily="34" charset="0"/>
                <a:ea typeface="宋体" panose="02010600030101010101" pitchFamily="2" charset="-122"/>
              </a:rPr>
              <a:t>2</a:t>
            </a:r>
            <a:r>
              <a:rPr lang="en-US" altLang="zh-CN" sz="1900" b="0" i="0" dirty="0">
                <a:latin typeface="Verdana" panose="020B0604030504040204" pitchFamily="34" charset="0"/>
                <a:ea typeface="宋体" panose="02010600030101010101" pitchFamily="2" charset="-122"/>
              </a:rPr>
              <a:t>(s)</a:t>
            </a:r>
          </a:p>
        </p:txBody>
      </p:sp>
      <p:sp>
        <p:nvSpPr>
          <p:cNvPr id="9" name="Rectangle 9">
            <a:extLst>
              <a:ext uri="{FF2B5EF4-FFF2-40B4-BE49-F238E27FC236}">
                <a16:creationId xmlns:a16="http://schemas.microsoft.com/office/drawing/2014/main" id="{54D9A999-98F0-9204-EC02-7187AE33EBFC}"/>
              </a:ext>
            </a:extLst>
          </p:cNvPr>
          <p:cNvSpPr>
            <a:spLocks noChangeArrowheads="1"/>
          </p:cNvSpPr>
          <p:nvPr/>
        </p:nvSpPr>
        <p:spPr bwMode="auto">
          <a:xfrm>
            <a:off x="1828800" y="1752601"/>
            <a:ext cx="8534400" cy="1046163"/>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defRPr/>
            </a:pPr>
            <a:r>
              <a:rPr lang="en-US" altLang="zh-CN" sz="1900" dirty="0">
                <a:solidFill>
                  <a:srgbClr val="FF0000"/>
                </a:solidFill>
                <a:latin typeface="Verdana" pitchFamily="34" charset="0"/>
                <a:ea typeface="宋体" pitchFamily="2" charset="-122"/>
              </a:rPr>
              <a:t>Time Shift:</a:t>
            </a:r>
          </a:p>
          <a:p>
            <a:pPr lvl="1" indent="-457200" algn="just">
              <a:lnSpc>
                <a:spcPct val="95000"/>
              </a:lnSpc>
              <a:spcBef>
                <a:spcPts val="300"/>
              </a:spcBef>
              <a:spcAft>
                <a:spcPts val="300"/>
              </a:spcAft>
              <a:buFont typeface="Wingdings" pitchFamily="2" charset="2"/>
              <a:buChar char="Ø"/>
              <a:defRPr/>
            </a:pPr>
            <a:endParaRPr lang="en-US" altLang="zh-CN" sz="1050" dirty="0">
              <a:latin typeface="Verdana" pitchFamily="34" charset="0"/>
              <a:ea typeface="宋体" pitchFamily="2" charset="-122"/>
            </a:endParaRPr>
          </a:p>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If                          , then  </a:t>
            </a:r>
          </a:p>
          <a:p>
            <a:pPr lvl="1" indent="-457200" algn="just">
              <a:lnSpc>
                <a:spcPct val="95000"/>
              </a:lnSpc>
              <a:spcBef>
                <a:spcPts val="300"/>
              </a:spcBef>
              <a:spcAft>
                <a:spcPts val="300"/>
              </a:spcAft>
              <a:buFont typeface="Wingdings" pitchFamily="2" charset="2"/>
              <a:buChar char="Ø"/>
              <a:defRPr/>
            </a:pPr>
            <a:endParaRPr lang="en-US" altLang="zh-CN" sz="100" dirty="0">
              <a:latin typeface="Verdana" pitchFamily="34" charset="0"/>
              <a:ea typeface="宋体" pitchFamily="2" charset="-122"/>
            </a:endParaRPr>
          </a:p>
        </p:txBody>
      </p:sp>
      <p:pic>
        <p:nvPicPr>
          <p:cNvPr id="7174" name="Picture 2">
            <a:extLst>
              <a:ext uri="{FF2B5EF4-FFF2-40B4-BE49-F238E27FC236}">
                <a16:creationId xmlns:a16="http://schemas.microsoft.com/office/drawing/2014/main" id="{05EFC01A-DFCA-B00A-828D-99DFB3AFD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430" r="4286"/>
          <a:stretch>
            <a:fillRect/>
          </a:stretch>
        </p:blipFill>
        <p:spPr bwMode="auto">
          <a:xfrm>
            <a:off x="2667001" y="2266950"/>
            <a:ext cx="944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3">
            <a:extLst>
              <a:ext uri="{FF2B5EF4-FFF2-40B4-BE49-F238E27FC236}">
                <a16:creationId xmlns:a16="http://schemas.microsoft.com/office/drawing/2014/main" id="{262287B6-6228-BF46-2E8B-8A6C0B138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286000"/>
            <a:ext cx="3429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2">
            <a:extLst>
              <a:ext uri="{FF2B5EF4-FFF2-40B4-BE49-F238E27FC236}">
                <a16:creationId xmlns:a16="http://schemas.microsoft.com/office/drawing/2014/main" id="{7977C25E-D4C9-9500-21AE-1A75308C2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286" r="51430"/>
          <a:stretch>
            <a:fillRect/>
          </a:stretch>
        </p:blipFill>
        <p:spPr bwMode="auto">
          <a:xfrm>
            <a:off x="3627438" y="226695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2">
            <a:extLst>
              <a:ext uri="{FF2B5EF4-FFF2-40B4-BE49-F238E27FC236}">
                <a16:creationId xmlns:a16="http://schemas.microsoft.com/office/drawing/2014/main" id="{53B75F34-9692-6D40-84B4-6CAF1D334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8571"/>
          <a:stretch>
            <a:fillRect/>
          </a:stretch>
        </p:blipFill>
        <p:spPr bwMode="auto">
          <a:xfrm>
            <a:off x="4022726" y="2266950"/>
            <a:ext cx="671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9">
            <a:extLst>
              <a:ext uri="{FF2B5EF4-FFF2-40B4-BE49-F238E27FC236}">
                <a16:creationId xmlns:a16="http://schemas.microsoft.com/office/drawing/2014/main" id="{7F70FFF5-CBBF-C29E-8883-666D958D375C}"/>
              </a:ext>
            </a:extLst>
          </p:cNvPr>
          <p:cNvSpPr>
            <a:spLocks noChangeArrowheads="1"/>
          </p:cNvSpPr>
          <p:nvPr/>
        </p:nvSpPr>
        <p:spPr bwMode="auto">
          <a:xfrm>
            <a:off x="1828800" y="2971801"/>
            <a:ext cx="8534400" cy="1046163"/>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defRPr/>
            </a:pPr>
            <a:r>
              <a:rPr lang="en-US" altLang="zh-CN" sz="1900" dirty="0">
                <a:solidFill>
                  <a:srgbClr val="FF0000"/>
                </a:solidFill>
                <a:latin typeface="Verdana" pitchFamily="34" charset="0"/>
                <a:ea typeface="宋体" pitchFamily="2" charset="-122"/>
              </a:rPr>
              <a:t>Time Reversal:</a:t>
            </a:r>
          </a:p>
          <a:p>
            <a:pPr lvl="1" indent="-457200" algn="just">
              <a:lnSpc>
                <a:spcPct val="95000"/>
              </a:lnSpc>
              <a:spcBef>
                <a:spcPts val="300"/>
              </a:spcBef>
              <a:spcAft>
                <a:spcPts val="300"/>
              </a:spcAft>
              <a:buFont typeface="Wingdings" pitchFamily="2" charset="2"/>
              <a:buChar char="Ø"/>
              <a:defRPr/>
            </a:pPr>
            <a:endParaRPr lang="en-US" altLang="zh-CN" sz="1050" dirty="0">
              <a:latin typeface="Verdana" pitchFamily="34" charset="0"/>
              <a:ea typeface="宋体" pitchFamily="2" charset="-122"/>
            </a:endParaRPr>
          </a:p>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If                          , then  </a:t>
            </a:r>
          </a:p>
          <a:p>
            <a:pPr lvl="1" indent="-457200" algn="just">
              <a:lnSpc>
                <a:spcPct val="95000"/>
              </a:lnSpc>
              <a:spcBef>
                <a:spcPts val="300"/>
              </a:spcBef>
              <a:spcAft>
                <a:spcPts val="300"/>
              </a:spcAft>
              <a:buFont typeface="Wingdings" pitchFamily="2" charset="2"/>
              <a:buChar char="Ø"/>
              <a:defRPr/>
            </a:pPr>
            <a:endParaRPr lang="en-US" altLang="zh-CN" sz="100" dirty="0">
              <a:latin typeface="Verdana" pitchFamily="34" charset="0"/>
              <a:ea typeface="宋体" pitchFamily="2" charset="-122"/>
            </a:endParaRPr>
          </a:p>
        </p:txBody>
      </p:sp>
      <p:pic>
        <p:nvPicPr>
          <p:cNvPr id="7179" name="Picture 2">
            <a:extLst>
              <a:ext uri="{FF2B5EF4-FFF2-40B4-BE49-F238E27FC236}">
                <a16:creationId xmlns:a16="http://schemas.microsoft.com/office/drawing/2014/main" id="{B67B7DB9-BDDC-07AE-7C45-4966715FE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430" r="4286"/>
          <a:stretch>
            <a:fillRect/>
          </a:stretch>
        </p:blipFill>
        <p:spPr bwMode="auto">
          <a:xfrm>
            <a:off x="2667001" y="3486150"/>
            <a:ext cx="944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2">
            <a:extLst>
              <a:ext uri="{FF2B5EF4-FFF2-40B4-BE49-F238E27FC236}">
                <a16:creationId xmlns:a16="http://schemas.microsoft.com/office/drawing/2014/main" id="{2F6EF064-BBC6-6615-309E-E3E65B230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286" r="51430"/>
          <a:stretch>
            <a:fillRect/>
          </a:stretch>
        </p:blipFill>
        <p:spPr bwMode="auto">
          <a:xfrm>
            <a:off x="3627438" y="348615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2">
            <a:extLst>
              <a:ext uri="{FF2B5EF4-FFF2-40B4-BE49-F238E27FC236}">
                <a16:creationId xmlns:a16="http://schemas.microsoft.com/office/drawing/2014/main" id="{8AC1495E-A244-4821-CB12-25C4728B8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8571"/>
          <a:stretch>
            <a:fillRect/>
          </a:stretch>
        </p:blipFill>
        <p:spPr bwMode="auto">
          <a:xfrm>
            <a:off x="4022726" y="3486150"/>
            <a:ext cx="671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9">
            <a:extLst>
              <a:ext uri="{FF2B5EF4-FFF2-40B4-BE49-F238E27FC236}">
                <a16:creationId xmlns:a16="http://schemas.microsoft.com/office/drawing/2014/main" id="{00B98C88-B0F3-F46C-3D32-7712CBA53564}"/>
              </a:ext>
            </a:extLst>
          </p:cNvPr>
          <p:cNvSpPr>
            <a:spLocks noChangeArrowheads="1"/>
          </p:cNvSpPr>
          <p:nvPr/>
        </p:nvSpPr>
        <p:spPr bwMode="auto">
          <a:xfrm>
            <a:off x="1828800" y="5334001"/>
            <a:ext cx="8534400" cy="1046163"/>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defRPr/>
            </a:pPr>
            <a:r>
              <a:rPr lang="en-US" altLang="zh-CN" sz="1900" dirty="0">
                <a:solidFill>
                  <a:srgbClr val="FF0000"/>
                </a:solidFill>
                <a:latin typeface="Verdana" pitchFamily="34" charset="0"/>
                <a:ea typeface="宋体" pitchFamily="2" charset="-122"/>
              </a:rPr>
              <a:t>Multiplication by time:</a:t>
            </a:r>
          </a:p>
          <a:p>
            <a:pPr lvl="1" indent="-457200" algn="just">
              <a:lnSpc>
                <a:spcPct val="95000"/>
              </a:lnSpc>
              <a:spcBef>
                <a:spcPts val="300"/>
              </a:spcBef>
              <a:spcAft>
                <a:spcPts val="300"/>
              </a:spcAft>
              <a:buFont typeface="Wingdings" pitchFamily="2" charset="2"/>
              <a:buChar char="Ø"/>
              <a:defRPr/>
            </a:pPr>
            <a:endParaRPr lang="en-US" altLang="zh-CN" sz="1050" dirty="0">
              <a:latin typeface="Verdana" pitchFamily="34" charset="0"/>
              <a:ea typeface="宋体" pitchFamily="2" charset="-122"/>
            </a:endParaRPr>
          </a:p>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If                          , then  </a:t>
            </a:r>
          </a:p>
          <a:p>
            <a:pPr lvl="1" indent="-457200" algn="just">
              <a:lnSpc>
                <a:spcPct val="95000"/>
              </a:lnSpc>
              <a:spcBef>
                <a:spcPts val="300"/>
              </a:spcBef>
              <a:spcAft>
                <a:spcPts val="300"/>
              </a:spcAft>
              <a:buFont typeface="Wingdings" pitchFamily="2" charset="2"/>
              <a:buChar char="Ø"/>
              <a:defRPr/>
            </a:pPr>
            <a:endParaRPr lang="en-US" altLang="zh-CN" sz="100" dirty="0">
              <a:latin typeface="Verdana" pitchFamily="34" charset="0"/>
              <a:ea typeface="宋体" pitchFamily="2" charset="-122"/>
            </a:endParaRPr>
          </a:p>
        </p:txBody>
      </p:sp>
      <p:pic>
        <p:nvPicPr>
          <p:cNvPr id="7183" name="Picture 2">
            <a:extLst>
              <a:ext uri="{FF2B5EF4-FFF2-40B4-BE49-F238E27FC236}">
                <a16:creationId xmlns:a16="http://schemas.microsoft.com/office/drawing/2014/main" id="{2EB9242D-D610-A7F7-37DB-F9AC89EAD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430" r="4286"/>
          <a:stretch>
            <a:fillRect/>
          </a:stretch>
        </p:blipFill>
        <p:spPr bwMode="auto">
          <a:xfrm>
            <a:off x="2667001" y="5848350"/>
            <a:ext cx="944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2">
            <a:extLst>
              <a:ext uri="{FF2B5EF4-FFF2-40B4-BE49-F238E27FC236}">
                <a16:creationId xmlns:a16="http://schemas.microsoft.com/office/drawing/2014/main" id="{6FEDA919-389D-F8BC-B81F-F329ECE3A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286" r="51430"/>
          <a:stretch>
            <a:fillRect/>
          </a:stretch>
        </p:blipFill>
        <p:spPr bwMode="auto">
          <a:xfrm>
            <a:off x="3627438" y="584835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5" name="Picture 2">
            <a:extLst>
              <a:ext uri="{FF2B5EF4-FFF2-40B4-BE49-F238E27FC236}">
                <a16:creationId xmlns:a16="http://schemas.microsoft.com/office/drawing/2014/main" id="{0FF04B86-A4B6-59BC-7EED-144530AF3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8571"/>
          <a:stretch>
            <a:fillRect/>
          </a:stretch>
        </p:blipFill>
        <p:spPr bwMode="auto">
          <a:xfrm>
            <a:off x="4022726" y="5848350"/>
            <a:ext cx="671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6" name="Picture 3">
            <a:extLst>
              <a:ext uri="{FF2B5EF4-FFF2-40B4-BE49-F238E27FC236}">
                <a16:creationId xmlns:a16="http://schemas.microsoft.com/office/drawing/2014/main" id="{2559AC60-0C45-A9BC-6F89-B890273565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5500" y="5629276"/>
            <a:ext cx="27813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9">
            <a:extLst>
              <a:ext uri="{FF2B5EF4-FFF2-40B4-BE49-F238E27FC236}">
                <a16:creationId xmlns:a16="http://schemas.microsoft.com/office/drawing/2014/main" id="{FEACD1A4-B11A-B3FB-447A-70CB5AC3B7A5}"/>
              </a:ext>
            </a:extLst>
          </p:cNvPr>
          <p:cNvSpPr>
            <a:spLocks noChangeArrowheads="1"/>
          </p:cNvSpPr>
          <p:nvPr/>
        </p:nvSpPr>
        <p:spPr bwMode="auto">
          <a:xfrm>
            <a:off x="1828800" y="4135438"/>
            <a:ext cx="8534400" cy="1046162"/>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defRPr/>
            </a:pPr>
            <a:r>
              <a:rPr lang="en-US" altLang="zh-CN" sz="1900" dirty="0">
                <a:solidFill>
                  <a:srgbClr val="FF0000"/>
                </a:solidFill>
                <a:latin typeface="Verdana" pitchFamily="34" charset="0"/>
                <a:ea typeface="宋体" pitchFamily="2" charset="-122"/>
              </a:rPr>
              <a:t>Time Scaling:</a:t>
            </a:r>
          </a:p>
          <a:p>
            <a:pPr lvl="1" indent="-457200" algn="just">
              <a:lnSpc>
                <a:spcPct val="95000"/>
              </a:lnSpc>
              <a:spcBef>
                <a:spcPts val="300"/>
              </a:spcBef>
              <a:spcAft>
                <a:spcPts val="300"/>
              </a:spcAft>
              <a:buFont typeface="Wingdings" pitchFamily="2" charset="2"/>
              <a:buChar char="Ø"/>
              <a:defRPr/>
            </a:pPr>
            <a:endParaRPr lang="en-US" altLang="zh-CN" sz="1050" dirty="0">
              <a:latin typeface="Verdana" pitchFamily="34" charset="0"/>
              <a:ea typeface="宋体" pitchFamily="2" charset="-122"/>
            </a:endParaRPr>
          </a:p>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If                          , then  </a:t>
            </a:r>
          </a:p>
          <a:p>
            <a:pPr lvl="1" indent="-457200" algn="just">
              <a:lnSpc>
                <a:spcPct val="95000"/>
              </a:lnSpc>
              <a:spcBef>
                <a:spcPts val="300"/>
              </a:spcBef>
              <a:spcAft>
                <a:spcPts val="300"/>
              </a:spcAft>
              <a:buFont typeface="Wingdings" pitchFamily="2" charset="2"/>
              <a:buChar char="Ø"/>
              <a:defRPr/>
            </a:pPr>
            <a:endParaRPr lang="en-US" altLang="zh-CN" sz="100" dirty="0">
              <a:latin typeface="Verdana" pitchFamily="34" charset="0"/>
              <a:ea typeface="宋体" pitchFamily="2" charset="-122"/>
            </a:endParaRPr>
          </a:p>
        </p:txBody>
      </p:sp>
      <p:pic>
        <p:nvPicPr>
          <p:cNvPr id="7188" name="Picture 2">
            <a:extLst>
              <a:ext uri="{FF2B5EF4-FFF2-40B4-BE49-F238E27FC236}">
                <a16:creationId xmlns:a16="http://schemas.microsoft.com/office/drawing/2014/main" id="{C534F2A3-2426-5529-50B2-D9B5978BD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430" r="4286"/>
          <a:stretch>
            <a:fillRect/>
          </a:stretch>
        </p:blipFill>
        <p:spPr bwMode="auto">
          <a:xfrm>
            <a:off x="2667001" y="4649788"/>
            <a:ext cx="944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9" name="Picture 2">
            <a:extLst>
              <a:ext uri="{FF2B5EF4-FFF2-40B4-BE49-F238E27FC236}">
                <a16:creationId xmlns:a16="http://schemas.microsoft.com/office/drawing/2014/main" id="{37235A67-023E-EBC8-E9BE-3ED41D46D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286" r="51430"/>
          <a:stretch>
            <a:fillRect/>
          </a:stretch>
        </p:blipFill>
        <p:spPr bwMode="auto">
          <a:xfrm>
            <a:off x="3627438" y="4649788"/>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0" name="Picture 2">
            <a:extLst>
              <a:ext uri="{FF2B5EF4-FFF2-40B4-BE49-F238E27FC236}">
                <a16:creationId xmlns:a16="http://schemas.microsoft.com/office/drawing/2014/main" id="{564A9C57-E634-EB80-E23C-806EFDFB4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8571"/>
          <a:stretch>
            <a:fillRect/>
          </a:stretch>
        </p:blipFill>
        <p:spPr bwMode="auto">
          <a:xfrm>
            <a:off x="4022726" y="4649788"/>
            <a:ext cx="671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1" name="Picture 3">
            <a:extLst>
              <a:ext uri="{FF2B5EF4-FFF2-40B4-BE49-F238E27FC236}">
                <a16:creationId xmlns:a16="http://schemas.microsoft.com/office/drawing/2014/main" id="{8E83F3B9-042B-5A05-062F-716FA0F5BC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4668839"/>
            <a:ext cx="24384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2" name="Picture 25">
            <a:extLst>
              <a:ext uri="{FF2B5EF4-FFF2-40B4-BE49-F238E27FC236}">
                <a16:creationId xmlns:a16="http://schemas.microsoft.com/office/drawing/2014/main" id="{EE6FEABD-FFC3-C426-F574-3210F1D7C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5300" y="4695826"/>
            <a:ext cx="24384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3" name="Picture 2">
            <a:extLst>
              <a:ext uri="{FF2B5EF4-FFF2-40B4-BE49-F238E27FC236}">
                <a16:creationId xmlns:a16="http://schemas.microsoft.com/office/drawing/2014/main" id="{080C2386-9FDE-C34E-6479-B558902D7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3505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9">
            <a:extLst>
              <a:ext uri="{FF2B5EF4-FFF2-40B4-BE49-F238E27FC236}">
                <a16:creationId xmlns:a16="http://schemas.microsoft.com/office/drawing/2014/main" id="{D98D0545-B5C8-81B3-921E-94975C46A56F}"/>
              </a:ext>
            </a:extLst>
          </p:cNvPr>
          <p:cNvSpPr>
            <a:spLocks noChangeArrowheads="1"/>
          </p:cNvSpPr>
          <p:nvPr/>
        </p:nvSpPr>
        <p:spPr bwMode="auto">
          <a:xfrm>
            <a:off x="1752600" y="5354638"/>
            <a:ext cx="8534400" cy="1046162"/>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defRPr/>
            </a:pPr>
            <a:r>
              <a:rPr lang="en-US" altLang="zh-CN" sz="1900" dirty="0">
                <a:solidFill>
                  <a:srgbClr val="FF0000"/>
                </a:solidFill>
                <a:latin typeface="Verdana" pitchFamily="34" charset="0"/>
                <a:ea typeface="宋体" pitchFamily="2" charset="-122"/>
              </a:rPr>
              <a:t>Time-domain Integration:</a:t>
            </a:r>
          </a:p>
          <a:p>
            <a:pPr lvl="1" indent="-457200" algn="just">
              <a:lnSpc>
                <a:spcPct val="95000"/>
              </a:lnSpc>
              <a:spcBef>
                <a:spcPts val="300"/>
              </a:spcBef>
              <a:spcAft>
                <a:spcPts val="300"/>
              </a:spcAft>
              <a:buFont typeface="Wingdings" pitchFamily="2" charset="2"/>
              <a:buChar char="Ø"/>
              <a:defRPr/>
            </a:pPr>
            <a:endParaRPr lang="en-US" altLang="zh-CN" sz="1050" dirty="0">
              <a:latin typeface="Verdana" pitchFamily="34" charset="0"/>
              <a:ea typeface="宋体" pitchFamily="2" charset="-122"/>
            </a:endParaRPr>
          </a:p>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If                          , then  </a:t>
            </a:r>
          </a:p>
          <a:p>
            <a:pPr lvl="1" indent="-457200" algn="just">
              <a:lnSpc>
                <a:spcPct val="95000"/>
              </a:lnSpc>
              <a:spcBef>
                <a:spcPts val="300"/>
              </a:spcBef>
              <a:spcAft>
                <a:spcPts val="300"/>
              </a:spcAft>
              <a:buFont typeface="Wingdings" pitchFamily="2" charset="2"/>
              <a:buChar char="Ø"/>
              <a:defRPr/>
            </a:pPr>
            <a:endParaRPr lang="en-US" altLang="zh-CN" sz="100" dirty="0">
              <a:latin typeface="Verdana" pitchFamily="34" charset="0"/>
              <a:ea typeface="宋体" pitchFamily="2" charset="-122"/>
            </a:endParaRPr>
          </a:p>
        </p:txBody>
      </p:sp>
      <p:sp>
        <p:nvSpPr>
          <p:cNvPr id="8195" name="Slide Number Placeholder 1">
            <a:extLst>
              <a:ext uri="{FF2B5EF4-FFF2-40B4-BE49-F238E27FC236}">
                <a16:creationId xmlns:a16="http://schemas.microsoft.com/office/drawing/2014/main" id="{74AC930C-83DF-8CD2-74ED-8619AFD2390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7C049B88-6E44-4D09-880F-9F27E49E8903}" type="slidenum">
              <a:rPr lang="en-US" altLang="en-US" i="0">
                <a:latin typeface="Arial" panose="020B0604020202020204" pitchFamily="34" charset="0"/>
              </a:rPr>
              <a:pPr/>
              <a:t>27</a:t>
            </a:fld>
            <a:endParaRPr lang="en-US" altLang="en-US" i="0">
              <a:latin typeface="Arial" panose="020B0604020202020204" pitchFamily="34" charset="0"/>
            </a:endParaRPr>
          </a:p>
        </p:txBody>
      </p:sp>
      <p:sp>
        <p:nvSpPr>
          <p:cNvPr id="23" name="Rectangle 9">
            <a:extLst>
              <a:ext uri="{FF2B5EF4-FFF2-40B4-BE49-F238E27FC236}">
                <a16:creationId xmlns:a16="http://schemas.microsoft.com/office/drawing/2014/main" id="{320739E3-D7CC-2816-61CD-BCCB9CDA3385}"/>
              </a:ext>
            </a:extLst>
          </p:cNvPr>
          <p:cNvSpPr>
            <a:spLocks noChangeArrowheads="1"/>
          </p:cNvSpPr>
          <p:nvPr/>
        </p:nvSpPr>
        <p:spPr bwMode="auto">
          <a:xfrm>
            <a:off x="1828800" y="3935413"/>
            <a:ext cx="8534400" cy="1046162"/>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defRPr/>
            </a:pPr>
            <a:r>
              <a:rPr lang="en-US" altLang="zh-CN" sz="1900" dirty="0">
                <a:solidFill>
                  <a:srgbClr val="FF0000"/>
                </a:solidFill>
                <a:latin typeface="Verdana" pitchFamily="34" charset="0"/>
                <a:ea typeface="宋体" pitchFamily="2" charset="-122"/>
              </a:rPr>
              <a:t>Time-domain Differentiation:</a:t>
            </a:r>
          </a:p>
          <a:p>
            <a:pPr lvl="1" indent="-457200" algn="just">
              <a:lnSpc>
                <a:spcPct val="95000"/>
              </a:lnSpc>
              <a:spcBef>
                <a:spcPts val="300"/>
              </a:spcBef>
              <a:spcAft>
                <a:spcPts val="300"/>
              </a:spcAft>
              <a:buFont typeface="Wingdings" pitchFamily="2" charset="2"/>
              <a:buChar char="Ø"/>
              <a:defRPr/>
            </a:pPr>
            <a:endParaRPr lang="en-US" altLang="zh-CN" sz="1050" dirty="0">
              <a:latin typeface="Verdana" pitchFamily="34" charset="0"/>
              <a:ea typeface="宋体" pitchFamily="2" charset="-122"/>
            </a:endParaRPr>
          </a:p>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If                          , then  </a:t>
            </a:r>
          </a:p>
          <a:p>
            <a:pPr lvl="1" indent="-457200" algn="just">
              <a:lnSpc>
                <a:spcPct val="95000"/>
              </a:lnSpc>
              <a:spcBef>
                <a:spcPts val="300"/>
              </a:spcBef>
              <a:spcAft>
                <a:spcPts val="300"/>
              </a:spcAft>
              <a:buFont typeface="Wingdings" pitchFamily="2" charset="2"/>
              <a:buChar char="Ø"/>
              <a:defRPr/>
            </a:pPr>
            <a:endParaRPr lang="en-US" altLang="zh-CN" sz="100" dirty="0">
              <a:latin typeface="Verdana" pitchFamily="34" charset="0"/>
              <a:ea typeface="宋体" pitchFamily="2" charset="-122"/>
            </a:endParaRPr>
          </a:p>
        </p:txBody>
      </p:sp>
      <p:pic>
        <p:nvPicPr>
          <p:cNvPr id="8198" name="Picture 2">
            <a:extLst>
              <a:ext uri="{FF2B5EF4-FFF2-40B4-BE49-F238E27FC236}">
                <a16:creationId xmlns:a16="http://schemas.microsoft.com/office/drawing/2014/main" id="{B5A175FB-1F1C-0430-4CC3-151E812E3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430" r="4286"/>
          <a:stretch>
            <a:fillRect/>
          </a:stretch>
        </p:blipFill>
        <p:spPr bwMode="auto">
          <a:xfrm>
            <a:off x="2667001" y="4449763"/>
            <a:ext cx="944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2">
            <a:extLst>
              <a:ext uri="{FF2B5EF4-FFF2-40B4-BE49-F238E27FC236}">
                <a16:creationId xmlns:a16="http://schemas.microsoft.com/office/drawing/2014/main" id="{2096557F-DA39-B408-CEDB-632C91B8B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286" r="51430"/>
          <a:stretch>
            <a:fillRect/>
          </a:stretch>
        </p:blipFill>
        <p:spPr bwMode="auto">
          <a:xfrm>
            <a:off x="3627438" y="444976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2">
            <a:extLst>
              <a:ext uri="{FF2B5EF4-FFF2-40B4-BE49-F238E27FC236}">
                <a16:creationId xmlns:a16="http://schemas.microsoft.com/office/drawing/2014/main" id="{18B0F0C7-EE66-4B3F-F31C-A66AAADD8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8571"/>
          <a:stretch>
            <a:fillRect/>
          </a:stretch>
        </p:blipFill>
        <p:spPr bwMode="auto">
          <a:xfrm>
            <a:off x="4022726" y="4449763"/>
            <a:ext cx="671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2">
            <a:extLst>
              <a:ext uri="{FF2B5EF4-FFF2-40B4-BE49-F238E27FC236}">
                <a16:creationId xmlns:a16="http://schemas.microsoft.com/office/drawing/2014/main" id="{8B09D125-1F30-D167-91FE-19E7E762E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1" y="4238626"/>
            <a:ext cx="27527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Rectangle 9">
            <a:extLst>
              <a:ext uri="{FF2B5EF4-FFF2-40B4-BE49-F238E27FC236}">
                <a16:creationId xmlns:a16="http://schemas.microsoft.com/office/drawing/2014/main" id="{74D3DE37-A219-F53E-F6D5-A4D8716242C2}"/>
              </a:ext>
            </a:extLst>
          </p:cNvPr>
          <p:cNvSpPr>
            <a:spLocks noChangeArrowheads="1"/>
          </p:cNvSpPr>
          <p:nvPr/>
        </p:nvSpPr>
        <p:spPr bwMode="auto">
          <a:xfrm>
            <a:off x="1828800" y="2438400"/>
            <a:ext cx="8534400" cy="7248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b="0" i="0" dirty="0">
                <a:solidFill>
                  <a:srgbClr val="FF0000"/>
                </a:solidFill>
                <a:latin typeface="Verdana" panose="020B0604030504040204" pitchFamily="34" charset="0"/>
                <a:ea typeface="宋体" panose="02010600030101010101" pitchFamily="2" charset="-122"/>
              </a:rPr>
              <a:t>Convolution:</a:t>
            </a:r>
          </a:p>
          <a:p>
            <a:pPr lvl="1" algn="just">
              <a:lnSpc>
                <a:spcPct val="95000"/>
              </a:lnSpc>
              <a:spcBef>
                <a:spcPts val="300"/>
              </a:spcBef>
              <a:spcAft>
                <a:spcPts val="300"/>
              </a:spcAft>
              <a:buFont typeface="Wingdings" panose="05000000000000000000" pitchFamily="2" charset="2"/>
              <a:buChar char="Ø"/>
            </a:pPr>
            <a:r>
              <a:rPr lang="en-US" altLang="zh-CN" sz="1900" b="0" i="0" dirty="0">
                <a:latin typeface="Verdana" panose="020B0604030504040204" pitchFamily="34" charset="0"/>
                <a:ea typeface="宋体" panose="02010600030101010101" pitchFamily="2" charset="-122"/>
              </a:rPr>
              <a:t>If x(t) = x</a:t>
            </a:r>
            <a:r>
              <a:rPr lang="en-US" altLang="zh-CN" sz="1900" b="0" i="0" baseline="-25000" dirty="0">
                <a:latin typeface="Verdana" panose="020B0604030504040204" pitchFamily="34" charset="0"/>
                <a:ea typeface="宋体" panose="02010600030101010101" pitchFamily="2" charset="-122"/>
              </a:rPr>
              <a:t>1</a:t>
            </a:r>
            <a:r>
              <a:rPr lang="en-US" altLang="zh-CN" sz="1900" b="0" i="0" dirty="0">
                <a:latin typeface="Verdana" panose="020B0604030504040204" pitchFamily="34" charset="0"/>
                <a:ea typeface="宋体" panose="02010600030101010101" pitchFamily="2" charset="-122"/>
              </a:rPr>
              <a:t>(t) * x</a:t>
            </a:r>
            <a:r>
              <a:rPr lang="en-US" altLang="zh-CN" sz="1900" b="0" i="0" baseline="-25000" dirty="0">
                <a:latin typeface="Verdana" panose="020B0604030504040204" pitchFamily="34" charset="0"/>
                <a:ea typeface="宋体" panose="02010600030101010101" pitchFamily="2" charset="-122"/>
              </a:rPr>
              <a:t>2</a:t>
            </a:r>
            <a:r>
              <a:rPr lang="en-US" altLang="zh-CN" sz="1900" b="0" i="0" dirty="0">
                <a:latin typeface="Verdana" panose="020B0604030504040204" pitchFamily="34" charset="0"/>
                <a:ea typeface="宋体" panose="02010600030101010101" pitchFamily="2" charset="-122"/>
              </a:rPr>
              <a:t>(t), then: X(s) = X</a:t>
            </a:r>
            <a:r>
              <a:rPr lang="en-US" altLang="zh-CN" sz="1900" b="0" i="0" baseline="-25000" dirty="0">
                <a:latin typeface="Verdana" panose="020B0604030504040204" pitchFamily="34" charset="0"/>
                <a:ea typeface="宋体" panose="02010600030101010101" pitchFamily="2" charset="-122"/>
              </a:rPr>
              <a:t>1</a:t>
            </a:r>
            <a:r>
              <a:rPr lang="en-US" altLang="zh-CN" sz="1900" b="0" i="0" dirty="0">
                <a:latin typeface="Verdana" panose="020B0604030504040204" pitchFamily="34" charset="0"/>
                <a:ea typeface="宋体" panose="02010600030101010101" pitchFamily="2" charset="-122"/>
              </a:rPr>
              <a:t>(s) X</a:t>
            </a:r>
            <a:r>
              <a:rPr lang="en-US" altLang="zh-CN" sz="1900" b="0" i="0" baseline="-25000" dirty="0">
                <a:latin typeface="Verdana" panose="020B0604030504040204" pitchFamily="34" charset="0"/>
                <a:ea typeface="宋体" panose="02010600030101010101" pitchFamily="2" charset="-122"/>
              </a:rPr>
              <a:t>2</a:t>
            </a:r>
            <a:r>
              <a:rPr lang="en-US" altLang="zh-CN" sz="1900" b="0" i="0" dirty="0">
                <a:latin typeface="Verdana" panose="020B0604030504040204" pitchFamily="34" charset="0"/>
                <a:ea typeface="宋体" panose="02010600030101010101" pitchFamily="2" charset="-122"/>
              </a:rPr>
              <a:t>(s)</a:t>
            </a:r>
          </a:p>
        </p:txBody>
      </p:sp>
      <p:pic>
        <p:nvPicPr>
          <p:cNvPr id="8203" name="Picture 4">
            <a:extLst>
              <a:ext uri="{FF2B5EF4-FFF2-40B4-BE49-F238E27FC236}">
                <a16:creationId xmlns:a16="http://schemas.microsoft.com/office/drawing/2014/main" id="{B5530045-CDF0-DA95-C98F-6417D0906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5705476"/>
            <a:ext cx="17430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5">
            <a:extLst>
              <a:ext uri="{FF2B5EF4-FFF2-40B4-BE49-F238E27FC236}">
                <a16:creationId xmlns:a16="http://schemas.microsoft.com/office/drawing/2014/main" id="{BECA0EF4-0490-9CFD-4E3D-FE688D8BCB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1938" y="5848350"/>
            <a:ext cx="8572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2">
            <a:extLst>
              <a:ext uri="{FF2B5EF4-FFF2-40B4-BE49-F238E27FC236}">
                <a16:creationId xmlns:a16="http://schemas.microsoft.com/office/drawing/2014/main" id="{02D4FE5E-F2AB-9086-E2DB-0009C606B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286" r="51430"/>
          <a:stretch>
            <a:fillRect/>
          </a:stretch>
        </p:blipFill>
        <p:spPr bwMode="auto">
          <a:xfrm>
            <a:off x="7500938" y="5867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2">
            <a:extLst>
              <a:ext uri="{FF2B5EF4-FFF2-40B4-BE49-F238E27FC236}">
                <a16:creationId xmlns:a16="http://schemas.microsoft.com/office/drawing/2014/main" id="{0FB6B729-841E-A55B-2A05-261967873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430" r="4286"/>
          <a:stretch>
            <a:fillRect/>
          </a:stretch>
        </p:blipFill>
        <p:spPr bwMode="auto">
          <a:xfrm>
            <a:off x="2667001" y="5886450"/>
            <a:ext cx="944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2">
            <a:extLst>
              <a:ext uri="{FF2B5EF4-FFF2-40B4-BE49-F238E27FC236}">
                <a16:creationId xmlns:a16="http://schemas.microsoft.com/office/drawing/2014/main" id="{091FAA0E-2DB4-0022-DD03-F775FC0DA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286" r="51430"/>
          <a:stretch>
            <a:fillRect/>
          </a:stretch>
        </p:blipFill>
        <p:spPr bwMode="auto">
          <a:xfrm>
            <a:off x="3627438" y="588645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Picture 2">
            <a:extLst>
              <a:ext uri="{FF2B5EF4-FFF2-40B4-BE49-F238E27FC236}">
                <a16:creationId xmlns:a16="http://schemas.microsoft.com/office/drawing/2014/main" id="{0761CD39-9387-1AAF-BC2C-623554419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8571"/>
          <a:stretch>
            <a:fillRect/>
          </a:stretch>
        </p:blipFill>
        <p:spPr bwMode="auto">
          <a:xfrm>
            <a:off x="4022726" y="5886450"/>
            <a:ext cx="671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9">
            <a:extLst>
              <a:ext uri="{FF2B5EF4-FFF2-40B4-BE49-F238E27FC236}">
                <a16:creationId xmlns:a16="http://schemas.microsoft.com/office/drawing/2014/main" id="{0A38892B-4963-CBAF-0092-8966DC2A1BC6}"/>
              </a:ext>
            </a:extLst>
          </p:cNvPr>
          <p:cNvSpPr>
            <a:spLocks noChangeArrowheads="1"/>
          </p:cNvSpPr>
          <p:nvPr/>
        </p:nvSpPr>
        <p:spPr bwMode="auto">
          <a:xfrm>
            <a:off x="1828800" y="1011238"/>
            <a:ext cx="8534400" cy="1046162"/>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defRPr/>
            </a:pPr>
            <a:r>
              <a:rPr lang="en-US" altLang="zh-CN" sz="1900" dirty="0">
                <a:solidFill>
                  <a:srgbClr val="FF0000"/>
                </a:solidFill>
                <a:latin typeface="Verdana" pitchFamily="34" charset="0"/>
                <a:ea typeface="宋体" pitchFamily="2" charset="-122"/>
              </a:rPr>
              <a:t>Frequency Shift:</a:t>
            </a:r>
          </a:p>
          <a:p>
            <a:pPr lvl="1" indent="-457200" algn="just">
              <a:lnSpc>
                <a:spcPct val="95000"/>
              </a:lnSpc>
              <a:spcBef>
                <a:spcPts val="300"/>
              </a:spcBef>
              <a:spcAft>
                <a:spcPts val="300"/>
              </a:spcAft>
              <a:buFont typeface="Wingdings" pitchFamily="2" charset="2"/>
              <a:buChar char="Ø"/>
              <a:defRPr/>
            </a:pPr>
            <a:endParaRPr lang="en-US" altLang="zh-CN" sz="1050" dirty="0">
              <a:latin typeface="Verdana" pitchFamily="34" charset="0"/>
              <a:ea typeface="宋体" pitchFamily="2" charset="-122"/>
            </a:endParaRPr>
          </a:p>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If                          , then  </a:t>
            </a:r>
          </a:p>
          <a:p>
            <a:pPr lvl="1" indent="-457200" algn="just">
              <a:lnSpc>
                <a:spcPct val="95000"/>
              </a:lnSpc>
              <a:spcBef>
                <a:spcPts val="300"/>
              </a:spcBef>
              <a:spcAft>
                <a:spcPts val="300"/>
              </a:spcAft>
              <a:buFont typeface="Wingdings" pitchFamily="2" charset="2"/>
              <a:buChar char="Ø"/>
              <a:defRPr/>
            </a:pPr>
            <a:endParaRPr lang="en-US" altLang="zh-CN" sz="100" dirty="0">
              <a:latin typeface="Verdana" pitchFamily="34" charset="0"/>
              <a:ea typeface="宋体" pitchFamily="2" charset="-122"/>
            </a:endParaRPr>
          </a:p>
        </p:txBody>
      </p:sp>
      <p:pic>
        <p:nvPicPr>
          <p:cNvPr id="8210" name="Picture 2">
            <a:extLst>
              <a:ext uri="{FF2B5EF4-FFF2-40B4-BE49-F238E27FC236}">
                <a16:creationId xmlns:a16="http://schemas.microsoft.com/office/drawing/2014/main" id="{21CD10BC-E729-B927-198C-6E2AEB1E5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430" r="4286"/>
          <a:stretch>
            <a:fillRect/>
          </a:stretch>
        </p:blipFill>
        <p:spPr bwMode="auto">
          <a:xfrm>
            <a:off x="2667001" y="1525588"/>
            <a:ext cx="944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1" name="Picture 2">
            <a:extLst>
              <a:ext uri="{FF2B5EF4-FFF2-40B4-BE49-F238E27FC236}">
                <a16:creationId xmlns:a16="http://schemas.microsoft.com/office/drawing/2014/main" id="{83FC0F54-EC63-E0D9-838D-A40AA9E1E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286" r="51430"/>
          <a:stretch>
            <a:fillRect/>
          </a:stretch>
        </p:blipFill>
        <p:spPr bwMode="auto">
          <a:xfrm>
            <a:off x="3627438" y="1525588"/>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2" name="Picture 2">
            <a:extLst>
              <a:ext uri="{FF2B5EF4-FFF2-40B4-BE49-F238E27FC236}">
                <a16:creationId xmlns:a16="http://schemas.microsoft.com/office/drawing/2014/main" id="{6BDC1976-8E7C-D1E2-A722-D6C1F2108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8571"/>
          <a:stretch>
            <a:fillRect/>
          </a:stretch>
        </p:blipFill>
        <p:spPr bwMode="auto">
          <a:xfrm>
            <a:off x="4022726" y="1525588"/>
            <a:ext cx="671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3" name="Picture 2">
            <a:extLst>
              <a:ext uri="{FF2B5EF4-FFF2-40B4-BE49-F238E27FC236}">
                <a16:creationId xmlns:a16="http://schemas.microsoft.com/office/drawing/2014/main" id="{08A75A0C-1E2F-58E0-31CA-6587E93104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1430338"/>
            <a:ext cx="30861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1">
            <a:extLst>
              <a:ext uri="{FF2B5EF4-FFF2-40B4-BE49-F238E27FC236}">
                <a16:creationId xmlns:a16="http://schemas.microsoft.com/office/drawing/2014/main" id="{FBD52F3A-DA32-59D0-6793-64242858DBD3}"/>
              </a:ext>
            </a:extLst>
          </p:cNvPr>
          <p:cNvSpPr>
            <a:spLocks noChangeArrowheads="1"/>
          </p:cNvSpPr>
          <p:nvPr/>
        </p:nvSpPr>
        <p:spPr bwMode="auto">
          <a:xfrm>
            <a:off x="0" y="0"/>
            <a:ext cx="12192000" cy="584775"/>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dirty="0">
                <a:latin typeface="Arial" panose="020B0604020202020204" pitchFamily="34" charset="0"/>
              </a:rPr>
              <a:t>Formulas derived from the properties of Laplace Transform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CFA86F03-DB19-9D42-2D7B-CDC1315E77AA}"/>
              </a:ext>
            </a:extLst>
          </p:cNvPr>
          <p:cNvSpPr>
            <a:spLocks noChangeArrowheads="1"/>
          </p:cNvSpPr>
          <p:nvPr/>
        </p:nvSpPr>
        <p:spPr bwMode="auto">
          <a:xfrm>
            <a:off x="1562100" y="1712914"/>
            <a:ext cx="6858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1.</a:t>
            </a:r>
          </a:p>
        </p:txBody>
      </p:sp>
      <p:sp>
        <p:nvSpPr>
          <p:cNvPr id="9219" name="Slide Number Placeholder 1">
            <a:extLst>
              <a:ext uri="{FF2B5EF4-FFF2-40B4-BE49-F238E27FC236}">
                <a16:creationId xmlns:a16="http://schemas.microsoft.com/office/drawing/2014/main" id="{D91A9ABA-93F3-2CC4-F137-BDA603D7BE5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32AE412B-AB95-4084-A05E-21CB57F76F14}" type="slidenum">
              <a:rPr lang="en-US" altLang="en-US" i="0">
                <a:latin typeface="Arial" panose="020B0604020202020204" pitchFamily="34" charset="0"/>
              </a:rPr>
              <a:pPr/>
              <a:t>28</a:t>
            </a:fld>
            <a:endParaRPr lang="en-US" altLang="en-US" i="0">
              <a:latin typeface="Arial" panose="020B0604020202020204" pitchFamily="34" charset="0"/>
            </a:endParaRPr>
          </a:p>
        </p:txBody>
      </p:sp>
      <p:sp>
        <p:nvSpPr>
          <p:cNvPr id="9220" name="Rectangle 11">
            <a:extLst>
              <a:ext uri="{FF2B5EF4-FFF2-40B4-BE49-F238E27FC236}">
                <a16:creationId xmlns:a16="http://schemas.microsoft.com/office/drawing/2014/main" id="{80CE8BEC-DB5A-F443-B9BE-CA11E9D93FE8}"/>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Laplace Transform of Some Useful Functions</a:t>
            </a:r>
          </a:p>
        </p:txBody>
      </p:sp>
      <p:pic>
        <p:nvPicPr>
          <p:cNvPr id="9221" name="Picture 7">
            <a:extLst>
              <a:ext uri="{FF2B5EF4-FFF2-40B4-BE49-F238E27FC236}">
                <a16:creationId xmlns:a16="http://schemas.microsoft.com/office/drawing/2014/main" id="{247CE532-5DE8-C821-2472-74374841A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704850"/>
            <a:ext cx="1066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9">
            <a:extLst>
              <a:ext uri="{FF2B5EF4-FFF2-40B4-BE49-F238E27FC236}">
                <a16:creationId xmlns:a16="http://schemas.microsoft.com/office/drawing/2014/main" id="{25E949D8-81B9-8731-0174-3BFEAC66B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1" y="628651"/>
            <a:ext cx="33813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12">
            <a:extLst>
              <a:ext uri="{FF2B5EF4-FFF2-40B4-BE49-F238E27FC236}">
                <a16:creationId xmlns:a16="http://schemas.microsoft.com/office/drawing/2014/main" id="{05954A6C-14AA-B63B-3070-C6C5526D3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2476" y="2457451"/>
            <a:ext cx="39052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14">
            <a:extLst>
              <a:ext uri="{FF2B5EF4-FFF2-40B4-BE49-F238E27FC236}">
                <a16:creationId xmlns:a16="http://schemas.microsoft.com/office/drawing/2014/main" id="{E8F4AC77-F051-1A9F-430C-04C0CA467E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4719"/>
          <a:stretch>
            <a:fillRect/>
          </a:stretch>
        </p:blipFill>
        <p:spPr bwMode="auto">
          <a:xfrm>
            <a:off x="2133600" y="2609850"/>
            <a:ext cx="298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16">
            <a:extLst>
              <a:ext uri="{FF2B5EF4-FFF2-40B4-BE49-F238E27FC236}">
                <a16:creationId xmlns:a16="http://schemas.microsoft.com/office/drawing/2014/main" id="{0A8AD181-01D6-5810-4D97-59D352FFE4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0526" y="3429000"/>
            <a:ext cx="113347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6" name="Straight Connector 17">
            <a:extLst>
              <a:ext uri="{FF2B5EF4-FFF2-40B4-BE49-F238E27FC236}">
                <a16:creationId xmlns:a16="http://schemas.microsoft.com/office/drawing/2014/main" id="{DAA99923-32C3-72C6-16BB-2F85F5846E98}"/>
              </a:ext>
            </a:extLst>
          </p:cNvPr>
          <p:cNvCxnSpPr>
            <a:cxnSpLocks noChangeShapeType="1"/>
          </p:cNvCxnSpPr>
          <p:nvPr/>
        </p:nvCxnSpPr>
        <p:spPr bwMode="auto">
          <a:xfrm>
            <a:off x="1524000" y="3503614"/>
            <a:ext cx="8763000" cy="1587"/>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9227" name="Straight Connector 19">
            <a:extLst>
              <a:ext uri="{FF2B5EF4-FFF2-40B4-BE49-F238E27FC236}">
                <a16:creationId xmlns:a16="http://schemas.microsoft.com/office/drawing/2014/main" id="{3E055516-ECFD-F137-29F0-A82E407E4010}"/>
              </a:ext>
            </a:extLst>
          </p:cNvPr>
          <p:cNvCxnSpPr>
            <a:cxnSpLocks noChangeShapeType="1"/>
          </p:cNvCxnSpPr>
          <p:nvPr/>
        </p:nvCxnSpPr>
        <p:spPr bwMode="auto">
          <a:xfrm>
            <a:off x="1524000" y="4495800"/>
            <a:ext cx="8763000" cy="1588"/>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pic>
        <p:nvPicPr>
          <p:cNvPr id="9228" name="Picture 3">
            <a:extLst>
              <a:ext uri="{FF2B5EF4-FFF2-40B4-BE49-F238E27FC236}">
                <a16:creationId xmlns:a16="http://schemas.microsoft.com/office/drawing/2014/main" id="{9408711E-CF07-233C-710A-A6BCC40D2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4535488"/>
            <a:ext cx="11811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9" name="Straight Connector 20">
            <a:extLst>
              <a:ext uri="{FF2B5EF4-FFF2-40B4-BE49-F238E27FC236}">
                <a16:creationId xmlns:a16="http://schemas.microsoft.com/office/drawing/2014/main" id="{2B73844A-A513-9BEF-BE2F-1C6620236165}"/>
              </a:ext>
            </a:extLst>
          </p:cNvPr>
          <p:cNvCxnSpPr>
            <a:cxnSpLocks noChangeShapeType="1"/>
          </p:cNvCxnSpPr>
          <p:nvPr/>
        </p:nvCxnSpPr>
        <p:spPr bwMode="auto">
          <a:xfrm>
            <a:off x="1524000" y="5638800"/>
            <a:ext cx="8763000" cy="1588"/>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pic>
        <p:nvPicPr>
          <p:cNvPr id="9230" name="Picture 4">
            <a:extLst>
              <a:ext uri="{FF2B5EF4-FFF2-40B4-BE49-F238E27FC236}">
                <a16:creationId xmlns:a16="http://schemas.microsoft.com/office/drawing/2014/main" id="{B9C73A30-4C4A-11A6-DAB1-876D5C9A63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1752601"/>
            <a:ext cx="8382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1" name="Rectangle 9">
            <a:extLst>
              <a:ext uri="{FF2B5EF4-FFF2-40B4-BE49-F238E27FC236}">
                <a16:creationId xmlns:a16="http://schemas.microsoft.com/office/drawing/2014/main" id="{14C1448C-BE0C-5AB4-D5FF-037BF5BEC0DD}"/>
              </a:ext>
            </a:extLst>
          </p:cNvPr>
          <p:cNvSpPr>
            <a:spLocks noChangeArrowheads="1"/>
          </p:cNvSpPr>
          <p:nvPr/>
        </p:nvSpPr>
        <p:spPr bwMode="auto">
          <a:xfrm>
            <a:off x="2438400" y="2724150"/>
            <a:ext cx="6096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2000" b="0" i="0">
                <a:latin typeface="Verdana" panose="020B0604030504040204" pitchFamily="34" charset="0"/>
                <a:ea typeface="宋体" panose="02010600030101010101" pitchFamily="2" charset="-122"/>
              </a:rPr>
              <a:t>Or, </a:t>
            </a:r>
          </a:p>
        </p:txBody>
      </p:sp>
      <p:sp>
        <p:nvSpPr>
          <p:cNvPr id="9232" name="Rectangle 9">
            <a:extLst>
              <a:ext uri="{FF2B5EF4-FFF2-40B4-BE49-F238E27FC236}">
                <a16:creationId xmlns:a16="http://schemas.microsoft.com/office/drawing/2014/main" id="{93443C0C-5F8C-4D06-0785-ECC9FC924BA2}"/>
              </a:ext>
            </a:extLst>
          </p:cNvPr>
          <p:cNvSpPr>
            <a:spLocks noChangeArrowheads="1"/>
          </p:cNvSpPr>
          <p:nvPr/>
        </p:nvSpPr>
        <p:spPr bwMode="auto">
          <a:xfrm>
            <a:off x="3962400" y="2724150"/>
            <a:ext cx="31242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2000" b="0" i="0">
                <a:latin typeface="Verdana" panose="020B0604030504040204" pitchFamily="34" charset="0"/>
                <a:ea typeface="宋体" panose="02010600030101010101" pitchFamily="2" charset="-122"/>
              </a:rPr>
              <a:t>(Unit Step function)</a:t>
            </a:r>
          </a:p>
        </p:txBody>
      </p:sp>
      <p:pic>
        <p:nvPicPr>
          <p:cNvPr id="9233" name="Picture 5">
            <a:extLst>
              <a:ext uri="{FF2B5EF4-FFF2-40B4-BE49-F238E27FC236}">
                <a16:creationId xmlns:a16="http://schemas.microsoft.com/office/drawing/2014/main" id="{D6A26551-79C4-4173-2487-7722621F8C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2571750"/>
            <a:ext cx="8953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12">
            <a:extLst>
              <a:ext uri="{FF2B5EF4-FFF2-40B4-BE49-F238E27FC236}">
                <a16:creationId xmlns:a16="http://schemas.microsoft.com/office/drawing/2014/main" id="{DCFE1BED-7FCF-CEE5-E84F-134B4391F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51613"/>
          <a:stretch>
            <a:fillRect/>
          </a:stretch>
        </p:blipFill>
        <p:spPr bwMode="auto">
          <a:xfrm>
            <a:off x="8524876" y="1676401"/>
            <a:ext cx="3905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5" name="Rectangle 9">
            <a:extLst>
              <a:ext uri="{FF2B5EF4-FFF2-40B4-BE49-F238E27FC236}">
                <a16:creationId xmlns:a16="http://schemas.microsoft.com/office/drawing/2014/main" id="{B87ED068-D038-4FC9-2D9F-0EB33B7F4AB5}"/>
              </a:ext>
            </a:extLst>
          </p:cNvPr>
          <p:cNvSpPr>
            <a:spLocks noChangeArrowheads="1"/>
          </p:cNvSpPr>
          <p:nvPr/>
        </p:nvSpPr>
        <p:spPr bwMode="auto">
          <a:xfrm>
            <a:off x="3048000" y="1828800"/>
            <a:ext cx="34290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2000" b="0" i="0">
                <a:latin typeface="Verdana" panose="020B0604030504040204" pitchFamily="34" charset="0"/>
                <a:ea typeface="宋体" panose="02010600030101010101" pitchFamily="2" charset="-122"/>
              </a:rPr>
              <a:t>(Unit Impulse function)</a:t>
            </a:r>
          </a:p>
        </p:txBody>
      </p:sp>
      <p:cxnSp>
        <p:nvCxnSpPr>
          <p:cNvPr id="9236" name="Straight Connector 17">
            <a:extLst>
              <a:ext uri="{FF2B5EF4-FFF2-40B4-BE49-F238E27FC236}">
                <a16:creationId xmlns:a16="http://schemas.microsoft.com/office/drawing/2014/main" id="{C633AF68-537B-A1B3-FFF0-A0CFC78CA2CB}"/>
              </a:ext>
            </a:extLst>
          </p:cNvPr>
          <p:cNvCxnSpPr>
            <a:cxnSpLocks noChangeShapeType="1"/>
          </p:cNvCxnSpPr>
          <p:nvPr/>
        </p:nvCxnSpPr>
        <p:spPr bwMode="auto">
          <a:xfrm>
            <a:off x="1524000" y="2362200"/>
            <a:ext cx="8763000" cy="1588"/>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9237" name="Rectangle 9">
            <a:extLst>
              <a:ext uri="{FF2B5EF4-FFF2-40B4-BE49-F238E27FC236}">
                <a16:creationId xmlns:a16="http://schemas.microsoft.com/office/drawing/2014/main" id="{CB6A92F9-2DA1-3F65-EF27-B87BDBC09BFA}"/>
              </a:ext>
            </a:extLst>
          </p:cNvPr>
          <p:cNvSpPr>
            <a:spLocks noChangeArrowheads="1"/>
          </p:cNvSpPr>
          <p:nvPr/>
        </p:nvSpPr>
        <p:spPr bwMode="auto">
          <a:xfrm>
            <a:off x="1600200" y="2570164"/>
            <a:ext cx="6858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2.</a:t>
            </a:r>
          </a:p>
        </p:txBody>
      </p:sp>
      <p:sp>
        <p:nvSpPr>
          <p:cNvPr id="9238" name="Rectangle 9">
            <a:extLst>
              <a:ext uri="{FF2B5EF4-FFF2-40B4-BE49-F238E27FC236}">
                <a16:creationId xmlns:a16="http://schemas.microsoft.com/office/drawing/2014/main" id="{8C4273F5-CED1-9C3E-ED22-C0892BE98E63}"/>
              </a:ext>
            </a:extLst>
          </p:cNvPr>
          <p:cNvSpPr>
            <a:spLocks noChangeArrowheads="1"/>
          </p:cNvSpPr>
          <p:nvPr/>
        </p:nvSpPr>
        <p:spPr bwMode="auto">
          <a:xfrm>
            <a:off x="1600200" y="3636964"/>
            <a:ext cx="6858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3.</a:t>
            </a:r>
          </a:p>
        </p:txBody>
      </p:sp>
      <p:pic>
        <p:nvPicPr>
          <p:cNvPr id="9239" name="Picture 13">
            <a:extLst>
              <a:ext uri="{FF2B5EF4-FFF2-40B4-BE49-F238E27FC236}">
                <a16:creationId xmlns:a16="http://schemas.microsoft.com/office/drawing/2014/main" id="{F0B01D5B-09FC-7596-6D41-3D9D38D1F1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48344"/>
          <a:stretch>
            <a:fillRect/>
          </a:stretch>
        </p:blipFill>
        <p:spPr bwMode="auto">
          <a:xfrm>
            <a:off x="2133601" y="3562351"/>
            <a:ext cx="68421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0" name="Rectangle 9">
            <a:extLst>
              <a:ext uri="{FF2B5EF4-FFF2-40B4-BE49-F238E27FC236}">
                <a16:creationId xmlns:a16="http://schemas.microsoft.com/office/drawing/2014/main" id="{4778338A-AACF-C646-7E88-7034C2030954}"/>
              </a:ext>
            </a:extLst>
          </p:cNvPr>
          <p:cNvSpPr>
            <a:spLocks noChangeArrowheads="1"/>
          </p:cNvSpPr>
          <p:nvPr/>
        </p:nvSpPr>
        <p:spPr bwMode="auto">
          <a:xfrm>
            <a:off x="1600200" y="4703764"/>
            <a:ext cx="6858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4.</a:t>
            </a:r>
          </a:p>
        </p:txBody>
      </p:sp>
      <p:pic>
        <p:nvPicPr>
          <p:cNvPr id="9241" name="Picture 2">
            <a:extLst>
              <a:ext uri="{FF2B5EF4-FFF2-40B4-BE49-F238E27FC236}">
                <a16:creationId xmlns:a16="http://schemas.microsoft.com/office/drawing/2014/main" id="{2AC16165-3EA6-8A8F-AC2F-DBCAF1D318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9326" y="4764088"/>
            <a:ext cx="6000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a:extLst>
              <a:ext uri="{FF2B5EF4-FFF2-40B4-BE49-F238E27FC236}">
                <a16:creationId xmlns:a16="http://schemas.microsoft.com/office/drawing/2014/main" id="{27D0872D-D69E-6018-28AE-B332E39DA1E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10BA72D6-DCFB-4D96-A9E5-FFE638FA7C11}" type="slidenum">
              <a:rPr lang="en-US" altLang="en-US" i="0">
                <a:latin typeface="Arial" panose="020B0604020202020204" pitchFamily="34" charset="0"/>
              </a:rPr>
              <a:pPr/>
              <a:t>29</a:t>
            </a:fld>
            <a:endParaRPr lang="en-US" altLang="en-US" i="0">
              <a:latin typeface="Arial" panose="020B0604020202020204" pitchFamily="34" charset="0"/>
            </a:endParaRPr>
          </a:p>
        </p:txBody>
      </p:sp>
      <p:sp>
        <p:nvSpPr>
          <p:cNvPr id="10243" name="Rectangle 11">
            <a:extLst>
              <a:ext uri="{FF2B5EF4-FFF2-40B4-BE49-F238E27FC236}">
                <a16:creationId xmlns:a16="http://schemas.microsoft.com/office/drawing/2014/main" id="{FFBB5552-593E-32B1-4467-4C8681092DC6}"/>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Laplace Transform of Some Useful Functions</a:t>
            </a:r>
          </a:p>
        </p:txBody>
      </p:sp>
      <p:pic>
        <p:nvPicPr>
          <p:cNvPr id="10244" name="Picture 7">
            <a:extLst>
              <a:ext uri="{FF2B5EF4-FFF2-40B4-BE49-F238E27FC236}">
                <a16:creationId xmlns:a16="http://schemas.microsoft.com/office/drawing/2014/main" id="{A48ABE8F-F03B-937F-5E38-0E2C0F1DF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704850"/>
            <a:ext cx="1066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9">
            <a:extLst>
              <a:ext uri="{FF2B5EF4-FFF2-40B4-BE49-F238E27FC236}">
                <a16:creationId xmlns:a16="http://schemas.microsoft.com/office/drawing/2014/main" id="{77F46169-ADA5-2DD6-C2EC-CB991F023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1" y="628651"/>
            <a:ext cx="33813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15">
            <a:extLst>
              <a:ext uri="{FF2B5EF4-FFF2-40B4-BE49-F238E27FC236}">
                <a16:creationId xmlns:a16="http://schemas.microsoft.com/office/drawing/2014/main" id="{E200F743-EFAD-78AB-B473-BB7474E248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1348"/>
          <a:stretch>
            <a:fillRect/>
          </a:stretch>
        </p:blipFill>
        <p:spPr bwMode="auto">
          <a:xfrm>
            <a:off x="2362201" y="2819401"/>
            <a:ext cx="35718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17">
            <a:extLst>
              <a:ext uri="{FF2B5EF4-FFF2-40B4-BE49-F238E27FC236}">
                <a16:creationId xmlns:a16="http://schemas.microsoft.com/office/drawing/2014/main" id="{E7CFD7E8-097C-9045-E2F4-3799748F82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400" y="2743200"/>
            <a:ext cx="9715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7">
            <a:extLst>
              <a:ext uri="{FF2B5EF4-FFF2-40B4-BE49-F238E27FC236}">
                <a16:creationId xmlns:a16="http://schemas.microsoft.com/office/drawing/2014/main" id="{85ED3260-73FD-CB29-903E-4F08C15BA2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600200"/>
            <a:ext cx="285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18">
            <a:extLst>
              <a:ext uri="{FF2B5EF4-FFF2-40B4-BE49-F238E27FC236}">
                <a16:creationId xmlns:a16="http://schemas.microsoft.com/office/drawing/2014/main" id="{2F5D5DB0-AD02-670F-FB4A-9BBDAB79D6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5950" y="1600200"/>
            <a:ext cx="3746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50" name="Straight Connector 20">
            <a:extLst>
              <a:ext uri="{FF2B5EF4-FFF2-40B4-BE49-F238E27FC236}">
                <a16:creationId xmlns:a16="http://schemas.microsoft.com/office/drawing/2014/main" id="{8EA8E0F2-DA80-7301-B271-B8C22403D106}"/>
              </a:ext>
            </a:extLst>
          </p:cNvPr>
          <p:cNvCxnSpPr>
            <a:cxnSpLocks noChangeShapeType="1"/>
          </p:cNvCxnSpPr>
          <p:nvPr/>
        </p:nvCxnSpPr>
        <p:spPr bwMode="auto">
          <a:xfrm>
            <a:off x="1524000" y="2590800"/>
            <a:ext cx="8763000" cy="1588"/>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pic>
        <p:nvPicPr>
          <p:cNvPr id="10251" name="Picture 2">
            <a:extLst>
              <a:ext uri="{FF2B5EF4-FFF2-40B4-BE49-F238E27FC236}">
                <a16:creationId xmlns:a16="http://schemas.microsoft.com/office/drawing/2014/main" id="{09D16504-40A7-42F9-01F5-6FADF37D14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1" y="4114801"/>
            <a:ext cx="7715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3">
            <a:extLst>
              <a:ext uri="{FF2B5EF4-FFF2-40B4-BE49-F238E27FC236}">
                <a16:creationId xmlns:a16="http://schemas.microsoft.com/office/drawing/2014/main" id="{9902809C-8B0F-64B1-BF91-9720BA1503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4801" y="3962400"/>
            <a:ext cx="13620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53" name="Straight Connector 20">
            <a:extLst>
              <a:ext uri="{FF2B5EF4-FFF2-40B4-BE49-F238E27FC236}">
                <a16:creationId xmlns:a16="http://schemas.microsoft.com/office/drawing/2014/main" id="{7E9BF8B3-FBC7-B8BC-4FE5-57B1AFDA4692}"/>
              </a:ext>
            </a:extLst>
          </p:cNvPr>
          <p:cNvCxnSpPr>
            <a:cxnSpLocks noChangeShapeType="1"/>
          </p:cNvCxnSpPr>
          <p:nvPr/>
        </p:nvCxnSpPr>
        <p:spPr bwMode="auto">
          <a:xfrm>
            <a:off x="1524000" y="3846514"/>
            <a:ext cx="8763000" cy="1587"/>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pic>
        <p:nvPicPr>
          <p:cNvPr id="10254" name="Picture 2">
            <a:extLst>
              <a:ext uri="{FF2B5EF4-FFF2-40B4-BE49-F238E27FC236}">
                <a16:creationId xmlns:a16="http://schemas.microsoft.com/office/drawing/2014/main" id="{05DC4079-9347-2882-3C31-CC5A9E5F0D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12585" t="24304" r="43480" b="52080"/>
          <a:stretch>
            <a:fillRect/>
          </a:stretch>
        </p:blipFill>
        <p:spPr bwMode="auto">
          <a:xfrm>
            <a:off x="2143125" y="5181600"/>
            <a:ext cx="35115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55" name="Straight Connector 20">
            <a:extLst>
              <a:ext uri="{FF2B5EF4-FFF2-40B4-BE49-F238E27FC236}">
                <a16:creationId xmlns:a16="http://schemas.microsoft.com/office/drawing/2014/main" id="{D5113816-97C8-648F-9004-70D77155B9FF}"/>
              </a:ext>
            </a:extLst>
          </p:cNvPr>
          <p:cNvCxnSpPr>
            <a:cxnSpLocks noChangeShapeType="1"/>
          </p:cNvCxnSpPr>
          <p:nvPr/>
        </p:nvCxnSpPr>
        <p:spPr bwMode="auto">
          <a:xfrm>
            <a:off x="1524000" y="5180014"/>
            <a:ext cx="8763000" cy="1587"/>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pic>
        <p:nvPicPr>
          <p:cNvPr id="10256" name="Picture 2">
            <a:extLst>
              <a:ext uri="{FF2B5EF4-FFF2-40B4-BE49-F238E27FC236}">
                <a16:creationId xmlns:a16="http://schemas.microsoft.com/office/drawing/2014/main" id="{32CCACA4-4C9D-D497-A115-4CAE239A5E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73230" t="24304" r="4578" b="52080"/>
          <a:stretch>
            <a:fillRect/>
          </a:stretch>
        </p:blipFill>
        <p:spPr bwMode="auto">
          <a:xfrm>
            <a:off x="7827964" y="5232400"/>
            <a:ext cx="17732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7" name="Rectangle 9">
            <a:extLst>
              <a:ext uri="{FF2B5EF4-FFF2-40B4-BE49-F238E27FC236}">
                <a16:creationId xmlns:a16="http://schemas.microsoft.com/office/drawing/2014/main" id="{E10C5F8E-FF7D-5D84-E017-6D2D43C40E13}"/>
              </a:ext>
            </a:extLst>
          </p:cNvPr>
          <p:cNvSpPr>
            <a:spLocks noChangeArrowheads="1"/>
          </p:cNvSpPr>
          <p:nvPr/>
        </p:nvSpPr>
        <p:spPr bwMode="auto">
          <a:xfrm>
            <a:off x="1600200" y="1579564"/>
            <a:ext cx="6858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5.</a:t>
            </a:r>
          </a:p>
        </p:txBody>
      </p:sp>
      <p:sp>
        <p:nvSpPr>
          <p:cNvPr id="10258" name="Rectangle 9">
            <a:extLst>
              <a:ext uri="{FF2B5EF4-FFF2-40B4-BE49-F238E27FC236}">
                <a16:creationId xmlns:a16="http://schemas.microsoft.com/office/drawing/2014/main" id="{524AC1C3-ACF3-8CBE-CE46-94976951C4A1}"/>
              </a:ext>
            </a:extLst>
          </p:cNvPr>
          <p:cNvSpPr>
            <a:spLocks noChangeArrowheads="1"/>
          </p:cNvSpPr>
          <p:nvPr/>
        </p:nvSpPr>
        <p:spPr bwMode="auto">
          <a:xfrm>
            <a:off x="1600200" y="2798764"/>
            <a:ext cx="6858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6.</a:t>
            </a:r>
          </a:p>
        </p:txBody>
      </p:sp>
      <p:sp>
        <p:nvSpPr>
          <p:cNvPr id="10259" name="Rectangle 9">
            <a:extLst>
              <a:ext uri="{FF2B5EF4-FFF2-40B4-BE49-F238E27FC236}">
                <a16:creationId xmlns:a16="http://schemas.microsoft.com/office/drawing/2014/main" id="{94AE9394-A3CC-DA90-2940-E31469DD4F7F}"/>
              </a:ext>
            </a:extLst>
          </p:cNvPr>
          <p:cNvSpPr>
            <a:spLocks noChangeArrowheads="1"/>
          </p:cNvSpPr>
          <p:nvPr/>
        </p:nvSpPr>
        <p:spPr bwMode="auto">
          <a:xfrm>
            <a:off x="1562100" y="4170364"/>
            <a:ext cx="6858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7.</a:t>
            </a:r>
          </a:p>
        </p:txBody>
      </p:sp>
      <p:sp>
        <p:nvSpPr>
          <p:cNvPr id="10260" name="Rectangle 9">
            <a:extLst>
              <a:ext uri="{FF2B5EF4-FFF2-40B4-BE49-F238E27FC236}">
                <a16:creationId xmlns:a16="http://schemas.microsoft.com/office/drawing/2014/main" id="{502E3DBC-0CA2-4A7B-53F7-5845518656D1}"/>
              </a:ext>
            </a:extLst>
          </p:cNvPr>
          <p:cNvSpPr>
            <a:spLocks noChangeArrowheads="1"/>
          </p:cNvSpPr>
          <p:nvPr/>
        </p:nvSpPr>
        <p:spPr bwMode="auto">
          <a:xfrm>
            <a:off x="1562100" y="5562600"/>
            <a:ext cx="685800" cy="55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1">
            <a:extLst>
              <a:ext uri="{FF2B5EF4-FFF2-40B4-BE49-F238E27FC236}">
                <a16:creationId xmlns:a16="http://schemas.microsoft.com/office/drawing/2014/main" id="{DBA7E5A6-7781-B8D4-074C-1111D5C8D4A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6C0085BA-A33D-494E-91E3-43BDE9B8995C}" type="slidenum">
              <a:rPr lang="en-US" altLang="en-US" i="0">
                <a:latin typeface="Arial" panose="020B0604020202020204" pitchFamily="34" charset="0"/>
              </a:rPr>
              <a:pPr/>
              <a:t>3</a:t>
            </a:fld>
            <a:endParaRPr lang="en-US" altLang="en-US" i="0">
              <a:latin typeface="Arial" panose="020B0604020202020204" pitchFamily="34" charset="0"/>
            </a:endParaRPr>
          </a:p>
        </p:txBody>
      </p:sp>
      <p:sp>
        <p:nvSpPr>
          <p:cNvPr id="7171" name="Rectangle 11">
            <a:extLst>
              <a:ext uri="{FF2B5EF4-FFF2-40B4-BE49-F238E27FC236}">
                <a16:creationId xmlns:a16="http://schemas.microsoft.com/office/drawing/2014/main" id="{4004464B-7078-4B8D-5DAC-3132A4420C07}"/>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dirty="0">
                <a:latin typeface="Arial" panose="020B0604020202020204" pitchFamily="34" charset="0"/>
              </a:rPr>
              <a:t>Laplace Transform</a:t>
            </a:r>
          </a:p>
        </p:txBody>
      </p:sp>
      <p:sp>
        <p:nvSpPr>
          <p:cNvPr id="7172" name="Rectangle 9">
            <a:extLst>
              <a:ext uri="{FF2B5EF4-FFF2-40B4-BE49-F238E27FC236}">
                <a16:creationId xmlns:a16="http://schemas.microsoft.com/office/drawing/2014/main" id="{EB07184D-9A32-8249-E805-57D87DEE7943}"/>
              </a:ext>
            </a:extLst>
          </p:cNvPr>
          <p:cNvSpPr>
            <a:spLocks noChangeArrowheads="1"/>
          </p:cNvSpPr>
          <p:nvPr/>
        </p:nvSpPr>
        <p:spPr bwMode="auto">
          <a:xfrm>
            <a:off x="838200" y="661988"/>
            <a:ext cx="10591800" cy="5328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0000"/>
              </a:lnSpc>
              <a:spcBef>
                <a:spcPts val="100"/>
              </a:spcBef>
              <a:spcAft>
                <a:spcPts val="100"/>
              </a:spcAft>
              <a:buFont typeface="Wingdings" panose="05000000000000000000" pitchFamily="2" charset="2"/>
              <a:buChar char="Ø"/>
            </a:pPr>
            <a:r>
              <a:rPr lang="en-US" altLang="zh-CN" sz="2200" b="0" i="0" dirty="0">
                <a:latin typeface="Verdana" panose="020B0604030504040204" pitchFamily="34" charset="0"/>
                <a:ea typeface="宋体" panose="02010600030101010101" pitchFamily="2" charset="-122"/>
              </a:rPr>
              <a:t>For a general continuous-time signal f(t), its Laplace transform F(s) is defined as</a:t>
            </a:r>
          </a:p>
          <a:p>
            <a:pPr lvl="1" algn="just">
              <a:lnSpc>
                <a:spcPct val="90000"/>
              </a:lnSpc>
              <a:spcBef>
                <a:spcPts val="100"/>
              </a:spcBef>
              <a:spcAft>
                <a:spcPts val="100"/>
              </a:spcAft>
              <a:buFont typeface="Wingdings" panose="05000000000000000000" pitchFamily="2" charset="2"/>
              <a:buChar char="Ø"/>
            </a:pPr>
            <a:endParaRPr lang="en-US" altLang="zh-CN" sz="2200" b="0" i="0" dirty="0">
              <a:latin typeface="Verdana" panose="020B0604030504040204" pitchFamily="34" charset="0"/>
              <a:ea typeface="宋体" panose="02010600030101010101" pitchFamily="2" charset="-122"/>
            </a:endParaRPr>
          </a:p>
          <a:p>
            <a:pPr lvl="1" algn="just">
              <a:lnSpc>
                <a:spcPct val="90000"/>
              </a:lnSpc>
              <a:spcBef>
                <a:spcPts val="100"/>
              </a:spcBef>
              <a:spcAft>
                <a:spcPts val="100"/>
              </a:spcAft>
              <a:buFont typeface="Wingdings" panose="05000000000000000000" pitchFamily="2" charset="2"/>
              <a:buChar char="Ø"/>
            </a:pPr>
            <a:endParaRPr lang="en-US" altLang="zh-CN" sz="2200" b="0" i="0" dirty="0">
              <a:latin typeface="Verdana" panose="020B0604030504040204" pitchFamily="34" charset="0"/>
              <a:ea typeface="宋体" panose="02010600030101010101" pitchFamily="2" charset="-122"/>
            </a:endParaRPr>
          </a:p>
          <a:p>
            <a:pPr lvl="1" algn="just">
              <a:lnSpc>
                <a:spcPct val="90000"/>
              </a:lnSpc>
              <a:spcBef>
                <a:spcPts val="100"/>
              </a:spcBef>
              <a:spcAft>
                <a:spcPts val="100"/>
              </a:spcAft>
            </a:pPr>
            <a:r>
              <a:rPr lang="en-US" altLang="zh-CN" sz="1000" b="0" i="0" dirty="0">
                <a:latin typeface="Verdana" panose="020B0604030504040204" pitchFamily="34" charset="0"/>
                <a:ea typeface="宋体" panose="02010600030101010101" pitchFamily="2" charset="-122"/>
              </a:rPr>
              <a:t>	</a:t>
            </a:r>
            <a:endParaRPr lang="en-US" altLang="zh-CN" sz="2200" b="0" i="0" dirty="0">
              <a:latin typeface="Verdana" panose="020B0604030504040204" pitchFamily="34" charset="0"/>
              <a:ea typeface="宋体" panose="02010600030101010101" pitchFamily="2" charset="-122"/>
            </a:endParaRPr>
          </a:p>
          <a:p>
            <a:pPr lvl="1" algn="just">
              <a:lnSpc>
                <a:spcPct val="90000"/>
              </a:lnSpc>
              <a:spcBef>
                <a:spcPts val="100"/>
              </a:spcBef>
              <a:spcAft>
                <a:spcPts val="100"/>
              </a:spcAft>
              <a:buFont typeface="Wingdings" panose="05000000000000000000" pitchFamily="2" charset="2"/>
              <a:buChar char="Ø"/>
            </a:pPr>
            <a:r>
              <a:rPr lang="en-US" altLang="zh-CN" sz="2200" b="0" i="0" dirty="0">
                <a:latin typeface="Verdana" panose="020B0604030504040204" pitchFamily="34" charset="0"/>
                <a:ea typeface="宋体" panose="02010600030101010101" pitchFamily="2" charset="-122"/>
              </a:rPr>
              <a:t>The variable </a:t>
            </a:r>
            <a:r>
              <a:rPr lang="en-US" altLang="zh-CN" sz="2200" i="0" dirty="0">
                <a:solidFill>
                  <a:srgbClr val="FF0000"/>
                </a:solidFill>
                <a:latin typeface="Verdana" panose="020B0604030504040204" pitchFamily="34" charset="0"/>
                <a:ea typeface="宋体" panose="02010600030101010101" pitchFamily="2" charset="-122"/>
              </a:rPr>
              <a:t>s</a:t>
            </a:r>
            <a:r>
              <a:rPr lang="en-US" altLang="zh-CN" sz="2200" b="0" i="0" dirty="0">
                <a:latin typeface="Verdana" panose="020B0604030504040204" pitchFamily="34" charset="0"/>
                <a:ea typeface="宋体" panose="02010600030101010101" pitchFamily="2" charset="-122"/>
              </a:rPr>
              <a:t> is generally complex-valued and is expressed as</a:t>
            </a:r>
          </a:p>
          <a:p>
            <a:pPr lvl="1" algn="just">
              <a:lnSpc>
                <a:spcPct val="90000"/>
              </a:lnSpc>
              <a:spcBef>
                <a:spcPts val="100"/>
              </a:spcBef>
              <a:spcAft>
                <a:spcPts val="100"/>
              </a:spcAft>
              <a:buFont typeface="Wingdings" panose="05000000000000000000" pitchFamily="2" charset="2"/>
              <a:buChar char="Ø"/>
            </a:pPr>
            <a:endParaRPr lang="en-US" altLang="zh-CN" sz="1400" b="0" i="0" dirty="0">
              <a:latin typeface="Verdana" panose="020B0604030504040204" pitchFamily="34" charset="0"/>
              <a:ea typeface="宋体" panose="02010600030101010101" pitchFamily="2" charset="-122"/>
            </a:endParaRPr>
          </a:p>
          <a:p>
            <a:pPr lvl="1" algn="just">
              <a:lnSpc>
                <a:spcPct val="90000"/>
              </a:lnSpc>
              <a:spcBef>
                <a:spcPts val="100"/>
              </a:spcBef>
              <a:spcAft>
                <a:spcPts val="100"/>
              </a:spcAft>
            </a:pPr>
            <a:r>
              <a:rPr lang="en-US" altLang="zh-CN" sz="2200" b="0" i="0" dirty="0">
                <a:latin typeface="Verdana" panose="020B0604030504040204" pitchFamily="34" charset="0"/>
                <a:ea typeface="宋体" panose="02010600030101010101" pitchFamily="2" charset="-122"/>
              </a:rPr>
              <a:t>			         (with real part </a:t>
            </a:r>
            <a:r>
              <a:rPr lang="el-GR" altLang="zh-CN" sz="2200" b="0" i="0" dirty="0">
                <a:latin typeface="Verdana" panose="020B0604030504040204" pitchFamily="34" charset="0"/>
                <a:ea typeface="宋体" panose="02010600030101010101" pitchFamily="2" charset="-122"/>
              </a:rPr>
              <a:t>σ</a:t>
            </a:r>
            <a:r>
              <a:rPr lang="en-US" altLang="zh-CN" sz="2200" b="0" i="0" dirty="0">
                <a:latin typeface="Verdana" panose="020B0604030504040204" pitchFamily="34" charset="0"/>
                <a:ea typeface="宋体" panose="02010600030101010101" pitchFamily="2" charset="-122"/>
              </a:rPr>
              <a:t> and imaginary part </a:t>
            </a:r>
            <a:r>
              <a:rPr lang="el-GR" altLang="zh-CN" sz="2200" b="0" i="0" dirty="0">
                <a:latin typeface="Verdana" panose="020B0604030504040204" pitchFamily="34" charset="0"/>
                <a:ea typeface="宋体" panose="02010600030101010101" pitchFamily="2" charset="-122"/>
              </a:rPr>
              <a:t>ω</a:t>
            </a:r>
            <a:r>
              <a:rPr lang="en-US" altLang="zh-CN" sz="2200" b="0" i="0" dirty="0">
                <a:latin typeface="Verdana" panose="020B0604030504040204" pitchFamily="34" charset="0"/>
                <a:ea typeface="宋体" panose="02010600030101010101" pitchFamily="2" charset="-122"/>
              </a:rPr>
              <a:t>)</a:t>
            </a:r>
          </a:p>
          <a:p>
            <a:pPr lvl="1" algn="just">
              <a:lnSpc>
                <a:spcPct val="90000"/>
              </a:lnSpc>
              <a:spcBef>
                <a:spcPts val="100"/>
              </a:spcBef>
              <a:spcAft>
                <a:spcPts val="100"/>
              </a:spcAft>
              <a:buFont typeface="Wingdings" panose="05000000000000000000" pitchFamily="2" charset="2"/>
              <a:buChar char="Ø"/>
            </a:pPr>
            <a:endParaRPr lang="en-US" altLang="zh-CN" sz="2200" b="0" i="0" dirty="0">
              <a:latin typeface="Verdana" panose="020B0604030504040204" pitchFamily="34" charset="0"/>
              <a:ea typeface="宋体" panose="02010600030101010101" pitchFamily="2" charset="-122"/>
            </a:endParaRPr>
          </a:p>
          <a:p>
            <a:pPr lvl="1">
              <a:lnSpc>
                <a:spcPct val="90000"/>
              </a:lnSpc>
              <a:spcBef>
                <a:spcPts val="100"/>
              </a:spcBef>
              <a:spcAft>
                <a:spcPts val="100"/>
              </a:spcAft>
              <a:buFont typeface="Wingdings" panose="05000000000000000000" pitchFamily="2" charset="2"/>
              <a:buChar char="Ø"/>
            </a:pPr>
            <a:r>
              <a:rPr lang="en-US" altLang="zh-CN" sz="2200" b="0" i="0" dirty="0">
                <a:latin typeface="Verdana" panose="020B0604030504040204" pitchFamily="34" charset="0"/>
                <a:ea typeface="宋体" panose="02010600030101010101" pitchFamily="2" charset="-122"/>
              </a:rPr>
              <a:t>The Equation is sometimes considered an operator    that transforms a signal f(t) into a function F(s) symbolically represented by</a:t>
            </a:r>
          </a:p>
          <a:p>
            <a:pPr lvl="1" algn="just">
              <a:lnSpc>
                <a:spcPct val="90000"/>
              </a:lnSpc>
              <a:spcBef>
                <a:spcPts val="100"/>
              </a:spcBef>
              <a:spcAft>
                <a:spcPts val="100"/>
              </a:spcAft>
              <a:buFont typeface="Wingdings" panose="05000000000000000000" pitchFamily="2" charset="2"/>
              <a:buChar char="Ø"/>
            </a:pPr>
            <a:endParaRPr lang="en-US" altLang="zh-CN" sz="2200" b="0" i="0" dirty="0">
              <a:latin typeface="Verdana" panose="020B0604030504040204" pitchFamily="34" charset="0"/>
              <a:ea typeface="宋体" panose="02010600030101010101" pitchFamily="2" charset="-122"/>
            </a:endParaRPr>
          </a:p>
          <a:p>
            <a:pPr marL="0" lvl="1" indent="0" algn="ctr">
              <a:lnSpc>
                <a:spcPct val="90000"/>
              </a:lnSpc>
              <a:spcBef>
                <a:spcPts val="100"/>
              </a:spcBef>
              <a:spcAft>
                <a:spcPts val="100"/>
              </a:spcAft>
            </a:pPr>
            <a:r>
              <a:rPr lang="en-US" altLang="zh-CN" sz="2200" b="0" i="0" dirty="0">
                <a:latin typeface="Verdana" panose="020B0604030504040204" pitchFamily="34" charset="0"/>
                <a:ea typeface="宋体" panose="02010600030101010101" pitchFamily="2" charset="-122"/>
              </a:rPr>
              <a:t>     F(t) =     f(t)</a:t>
            </a:r>
          </a:p>
          <a:p>
            <a:pPr marL="0" lvl="1" indent="0" algn="ctr">
              <a:lnSpc>
                <a:spcPct val="90000"/>
              </a:lnSpc>
              <a:spcBef>
                <a:spcPts val="100"/>
              </a:spcBef>
              <a:spcAft>
                <a:spcPts val="100"/>
              </a:spcAft>
            </a:pPr>
            <a:endParaRPr lang="en-US" altLang="zh-CN" sz="2200" b="0" i="0" dirty="0">
              <a:latin typeface="Verdana" panose="020B0604030504040204" pitchFamily="34" charset="0"/>
              <a:ea typeface="宋体" panose="02010600030101010101" pitchFamily="2" charset="-122"/>
            </a:endParaRPr>
          </a:p>
          <a:p>
            <a:pPr lvl="1" algn="just">
              <a:lnSpc>
                <a:spcPct val="90000"/>
              </a:lnSpc>
              <a:spcBef>
                <a:spcPts val="100"/>
              </a:spcBef>
              <a:spcAft>
                <a:spcPts val="100"/>
              </a:spcAft>
              <a:buFont typeface="Wingdings" panose="05000000000000000000" pitchFamily="2" charset="2"/>
              <a:buChar char="Ø"/>
            </a:pPr>
            <a:r>
              <a:rPr lang="en-US" altLang="zh-CN" sz="2200" b="0" i="0" dirty="0">
                <a:latin typeface="Verdana" panose="020B0604030504040204" pitchFamily="34" charset="0"/>
                <a:ea typeface="宋体" panose="02010600030101010101" pitchFamily="2" charset="-122"/>
              </a:rPr>
              <a:t>The signal x(t) and its Laplace transform X(s) are said to form a Laplace transform pair denoted as </a:t>
            </a:r>
          </a:p>
          <a:p>
            <a:pPr lvl="1" algn="just">
              <a:lnSpc>
                <a:spcPct val="90000"/>
              </a:lnSpc>
              <a:spcBef>
                <a:spcPts val="100"/>
              </a:spcBef>
              <a:spcAft>
                <a:spcPts val="100"/>
              </a:spcAft>
              <a:buFont typeface="Wingdings" panose="05000000000000000000" pitchFamily="2" charset="2"/>
              <a:buChar char="Ø"/>
            </a:pPr>
            <a:r>
              <a:rPr lang="en-US" altLang="zh-CN" sz="2200" b="0" i="0" dirty="0">
                <a:latin typeface="Verdana" panose="020B0604030504040204" pitchFamily="34" charset="0"/>
                <a:ea typeface="宋体" panose="02010600030101010101" pitchFamily="2" charset="-122"/>
              </a:rPr>
              <a:t> </a:t>
            </a:r>
          </a:p>
        </p:txBody>
      </p:sp>
      <p:pic>
        <p:nvPicPr>
          <p:cNvPr id="7173" name="Picture 3">
            <a:extLst>
              <a:ext uri="{FF2B5EF4-FFF2-40B4-BE49-F238E27FC236}">
                <a16:creationId xmlns:a16="http://schemas.microsoft.com/office/drawing/2014/main" id="{C0CB5E19-8189-224A-3346-A87082C7A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1819"/>
          <a:stretch>
            <a:fillRect/>
          </a:stretch>
        </p:blipFill>
        <p:spPr bwMode="auto">
          <a:xfrm>
            <a:off x="2590800" y="2928939"/>
            <a:ext cx="15430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5">
            <a:extLst>
              <a:ext uri="{FF2B5EF4-FFF2-40B4-BE49-F238E27FC236}">
                <a16:creationId xmlns:a16="http://schemas.microsoft.com/office/drawing/2014/main" id="{5F5F9340-762A-0C7A-DD83-F86726E5A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968" r="59355"/>
          <a:stretch>
            <a:fillRect/>
          </a:stretch>
        </p:blipFill>
        <p:spPr bwMode="auto">
          <a:xfrm>
            <a:off x="8546840" y="3168398"/>
            <a:ext cx="307911" cy="52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6">
            <a:extLst>
              <a:ext uri="{FF2B5EF4-FFF2-40B4-BE49-F238E27FC236}">
                <a16:creationId xmlns:a16="http://schemas.microsoft.com/office/drawing/2014/main" id="{AE00B139-EBD5-1D38-EF2A-49EEA57594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000" b="16000"/>
          <a:stretch>
            <a:fillRect/>
          </a:stretch>
        </p:blipFill>
        <p:spPr bwMode="auto">
          <a:xfrm>
            <a:off x="5484813" y="5681064"/>
            <a:ext cx="19716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9">
            <a:extLst>
              <a:ext uri="{FF2B5EF4-FFF2-40B4-BE49-F238E27FC236}">
                <a16:creationId xmlns:a16="http://schemas.microsoft.com/office/drawing/2014/main" id="{A3859AEF-0C59-3E88-A67C-4925A19BC91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7838"/>
          <a:stretch/>
        </p:blipFill>
        <p:spPr>
          <a:xfrm>
            <a:off x="4710112" y="1370726"/>
            <a:ext cx="3609975" cy="644686"/>
          </a:xfrm>
          <a:prstGeom prst="rect">
            <a:avLst/>
          </a:prstGeom>
        </p:spPr>
      </p:pic>
      <p:pic>
        <p:nvPicPr>
          <p:cNvPr id="11" name="Picture 5">
            <a:extLst>
              <a:ext uri="{FF2B5EF4-FFF2-40B4-BE49-F238E27FC236}">
                <a16:creationId xmlns:a16="http://schemas.microsoft.com/office/drawing/2014/main" id="{9E558912-89EB-5F54-8FF4-E57B16770F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968" r="59355"/>
          <a:stretch>
            <a:fillRect/>
          </a:stretch>
        </p:blipFill>
        <p:spPr bwMode="auto">
          <a:xfrm>
            <a:off x="6470651" y="4137173"/>
            <a:ext cx="307911" cy="52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1">
            <a:extLst>
              <a:ext uri="{FF2B5EF4-FFF2-40B4-BE49-F238E27FC236}">
                <a16:creationId xmlns:a16="http://schemas.microsoft.com/office/drawing/2014/main" id="{A8082528-5145-EFC8-362B-19D2FCD7E771}"/>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Laplace Transform of Some Useful Functions</a:t>
            </a:r>
          </a:p>
        </p:txBody>
      </p:sp>
      <p:pic>
        <p:nvPicPr>
          <p:cNvPr id="11267" name="Picture 7">
            <a:extLst>
              <a:ext uri="{FF2B5EF4-FFF2-40B4-BE49-F238E27FC236}">
                <a16:creationId xmlns:a16="http://schemas.microsoft.com/office/drawing/2014/main" id="{F1F159DA-3F34-A655-721E-F71EC83FC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704850"/>
            <a:ext cx="1066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9">
            <a:extLst>
              <a:ext uri="{FF2B5EF4-FFF2-40B4-BE49-F238E27FC236}">
                <a16:creationId xmlns:a16="http://schemas.microsoft.com/office/drawing/2014/main" id="{FBF82596-E333-887A-A322-851996D19F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1" y="638176"/>
            <a:ext cx="33813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3">
            <a:extLst>
              <a:ext uri="{FF2B5EF4-FFF2-40B4-BE49-F238E27FC236}">
                <a16:creationId xmlns:a16="http://schemas.microsoft.com/office/drawing/2014/main" id="{1B250DFF-6B34-45CD-8C47-AB56E56CC7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066" t="43109" r="1172" b="31503"/>
          <a:stretch>
            <a:fillRect/>
          </a:stretch>
        </p:blipFill>
        <p:spPr bwMode="auto">
          <a:xfrm>
            <a:off x="2438400" y="3657601"/>
            <a:ext cx="6611938"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3">
            <a:extLst>
              <a:ext uri="{FF2B5EF4-FFF2-40B4-BE49-F238E27FC236}">
                <a16:creationId xmlns:a16="http://schemas.microsoft.com/office/drawing/2014/main" id="{38BA019B-13B8-49CA-4F15-5C4B847FB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066" t="26529" r="3516" b="56374"/>
          <a:stretch>
            <a:fillRect/>
          </a:stretch>
        </p:blipFill>
        <p:spPr bwMode="auto">
          <a:xfrm>
            <a:off x="2438401" y="1524001"/>
            <a:ext cx="64293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4">
            <a:extLst>
              <a:ext uri="{FF2B5EF4-FFF2-40B4-BE49-F238E27FC236}">
                <a16:creationId xmlns:a16="http://schemas.microsoft.com/office/drawing/2014/main" id="{2EA135FA-511D-2DB6-093D-524F32E12C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0896" t="53429" r="10896" b="25853"/>
          <a:stretch>
            <a:fillRect/>
          </a:stretch>
        </p:blipFill>
        <p:spPr bwMode="auto">
          <a:xfrm>
            <a:off x="2352676" y="2514600"/>
            <a:ext cx="656272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72" name="Straight Connector 21">
            <a:extLst>
              <a:ext uri="{FF2B5EF4-FFF2-40B4-BE49-F238E27FC236}">
                <a16:creationId xmlns:a16="http://schemas.microsoft.com/office/drawing/2014/main" id="{84A6800F-0286-832E-7656-8372182C9137}"/>
              </a:ext>
            </a:extLst>
          </p:cNvPr>
          <p:cNvCxnSpPr>
            <a:cxnSpLocks noChangeShapeType="1"/>
          </p:cNvCxnSpPr>
          <p:nvPr/>
        </p:nvCxnSpPr>
        <p:spPr bwMode="auto">
          <a:xfrm>
            <a:off x="1524000" y="2438400"/>
            <a:ext cx="8763000" cy="1588"/>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1273" name="Straight Connector 22">
            <a:extLst>
              <a:ext uri="{FF2B5EF4-FFF2-40B4-BE49-F238E27FC236}">
                <a16:creationId xmlns:a16="http://schemas.microsoft.com/office/drawing/2014/main" id="{ECE1179D-F4F7-EFEE-2DB7-24DE2FDEF851}"/>
              </a:ext>
            </a:extLst>
          </p:cNvPr>
          <p:cNvCxnSpPr>
            <a:cxnSpLocks noChangeShapeType="1"/>
          </p:cNvCxnSpPr>
          <p:nvPr/>
        </p:nvCxnSpPr>
        <p:spPr bwMode="auto">
          <a:xfrm>
            <a:off x="1524000" y="3579814"/>
            <a:ext cx="8763000" cy="1587"/>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pic>
        <p:nvPicPr>
          <p:cNvPr id="11274" name="Picture 4">
            <a:extLst>
              <a:ext uri="{FF2B5EF4-FFF2-40B4-BE49-F238E27FC236}">
                <a16:creationId xmlns:a16="http://schemas.microsoft.com/office/drawing/2014/main" id="{38FE0E90-D250-323A-DC52-7807250951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0896" t="29300" r="1089" b="46535"/>
          <a:stretch>
            <a:fillRect/>
          </a:stretch>
        </p:blipFill>
        <p:spPr bwMode="auto">
          <a:xfrm>
            <a:off x="2292350" y="5181600"/>
            <a:ext cx="738505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75" name="Straight Connector 24">
            <a:extLst>
              <a:ext uri="{FF2B5EF4-FFF2-40B4-BE49-F238E27FC236}">
                <a16:creationId xmlns:a16="http://schemas.microsoft.com/office/drawing/2014/main" id="{18D99479-4E89-2AC9-998F-9D249ACC77C8}"/>
              </a:ext>
            </a:extLst>
          </p:cNvPr>
          <p:cNvCxnSpPr>
            <a:cxnSpLocks noChangeShapeType="1"/>
          </p:cNvCxnSpPr>
          <p:nvPr/>
        </p:nvCxnSpPr>
        <p:spPr bwMode="auto">
          <a:xfrm>
            <a:off x="1524000" y="5103814"/>
            <a:ext cx="8763000" cy="1587"/>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1276" name="Slide Number Placeholder 1">
            <a:extLst>
              <a:ext uri="{FF2B5EF4-FFF2-40B4-BE49-F238E27FC236}">
                <a16:creationId xmlns:a16="http://schemas.microsoft.com/office/drawing/2014/main" id="{33B1148E-6F92-A183-892B-1D5266C032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A163D791-E578-4FCE-BEF8-5E2D4F546278}" type="slidenum">
              <a:rPr lang="en-US" altLang="en-US" i="0">
                <a:latin typeface="Arial" panose="020B0604020202020204" pitchFamily="34" charset="0"/>
              </a:rPr>
              <a:pPr/>
              <a:t>30</a:t>
            </a:fld>
            <a:endParaRPr lang="en-US" altLang="en-US" i="0">
              <a:latin typeface="Arial" panose="020B0604020202020204" pitchFamily="34" charset="0"/>
            </a:endParaRPr>
          </a:p>
        </p:txBody>
      </p:sp>
      <p:sp>
        <p:nvSpPr>
          <p:cNvPr id="11277" name="Rectangle 9">
            <a:extLst>
              <a:ext uri="{FF2B5EF4-FFF2-40B4-BE49-F238E27FC236}">
                <a16:creationId xmlns:a16="http://schemas.microsoft.com/office/drawing/2014/main" id="{AA4EEB7F-255D-B356-48F4-BB2048B9C5B3}"/>
              </a:ext>
            </a:extLst>
          </p:cNvPr>
          <p:cNvSpPr>
            <a:spLocks noChangeArrowheads="1"/>
          </p:cNvSpPr>
          <p:nvPr/>
        </p:nvSpPr>
        <p:spPr bwMode="auto">
          <a:xfrm>
            <a:off x="1562100" y="1600200"/>
            <a:ext cx="685800" cy="55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9.</a:t>
            </a:r>
          </a:p>
        </p:txBody>
      </p:sp>
      <p:sp>
        <p:nvSpPr>
          <p:cNvPr id="11278" name="Rectangle 9">
            <a:extLst>
              <a:ext uri="{FF2B5EF4-FFF2-40B4-BE49-F238E27FC236}">
                <a16:creationId xmlns:a16="http://schemas.microsoft.com/office/drawing/2014/main" id="{6BCB2C22-26A2-B3C1-8697-736D02F1C9BB}"/>
              </a:ext>
            </a:extLst>
          </p:cNvPr>
          <p:cNvSpPr>
            <a:spLocks noChangeArrowheads="1"/>
          </p:cNvSpPr>
          <p:nvPr/>
        </p:nvSpPr>
        <p:spPr bwMode="auto">
          <a:xfrm>
            <a:off x="1562100" y="2722564"/>
            <a:ext cx="8763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10.</a:t>
            </a:r>
          </a:p>
        </p:txBody>
      </p:sp>
      <p:sp>
        <p:nvSpPr>
          <p:cNvPr id="11279" name="Rectangle 9">
            <a:extLst>
              <a:ext uri="{FF2B5EF4-FFF2-40B4-BE49-F238E27FC236}">
                <a16:creationId xmlns:a16="http://schemas.microsoft.com/office/drawing/2014/main" id="{7FB4778C-44B7-F316-F712-DE6883D6F07D}"/>
              </a:ext>
            </a:extLst>
          </p:cNvPr>
          <p:cNvSpPr>
            <a:spLocks noChangeArrowheads="1"/>
          </p:cNvSpPr>
          <p:nvPr/>
        </p:nvSpPr>
        <p:spPr bwMode="auto">
          <a:xfrm>
            <a:off x="1600200" y="4094164"/>
            <a:ext cx="8763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11.</a:t>
            </a:r>
          </a:p>
        </p:txBody>
      </p:sp>
      <p:sp>
        <p:nvSpPr>
          <p:cNvPr id="11280" name="Rectangle 9">
            <a:extLst>
              <a:ext uri="{FF2B5EF4-FFF2-40B4-BE49-F238E27FC236}">
                <a16:creationId xmlns:a16="http://schemas.microsoft.com/office/drawing/2014/main" id="{20FEE2D4-A19D-1E93-BC1F-EF793F9B9138}"/>
              </a:ext>
            </a:extLst>
          </p:cNvPr>
          <p:cNvSpPr>
            <a:spLocks noChangeArrowheads="1"/>
          </p:cNvSpPr>
          <p:nvPr/>
        </p:nvSpPr>
        <p:spPr bwMode="auto">
          <a:xfrm>
            <a:off x="1600200" y="5465764"/>
            <a:ext cx="8763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12.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a:extLst>
              <a:ext uri="{FF2B5EF4-FFF2-40B4-BE49-F238E27FC236}">
                <a16:creationId xmlns:a16="http://schemas.microsoft.com/office/drawing/2014/main" id="{32EFE527-4DDA-0E58-CD4A-EC5E252164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3D50B031-5D2E-4227-9466-A531165DA493}" type="slidenum">
              <a:rPr lang="en-US" altLang="en-US" i="0">
                <a:latin typeface="Arial" panose="020B0604020202020204" pitchFamily="34" charset="0"/>
              </a:rPr>
              <a:pPr/>
              <a:t>31</a:t>
            </a:fld>
            <a:endParaRPr lang="en-US" altLang="en-US" i="0">
              <a:latin typeface="Arial" panose="020B0604020202020204" pitchFamily="34" charset="0"/>
            </a:endParaRPr>
          </a:p>
        </p:txBody>
      </p:sp>
      <p:sp>
        <p:nvSpPr>
          <p:cNvPr id="12291" name="Rectangle 11">
            <a:extLst>
              <a:ext uri="{FF2B5EF4-FFF2-40B4-BE49-F238E27FC236}">
                <a16:creationId xmlns:a16="http://schemas.microsoft.com/office/drawing/2014/main" id="{60D21EA5-E303-7313-9C8E-0B1FA27BE4B2}"/>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Laplace Transform of Some Useful Functions</a:t>
            </a:r>
          </a:p>
        </p:txBody>
      </p:sp>
      <p:pic>
        <p:nvPicPr>
          <p:cNvPr id="12292" name="Picture 7">
            <a:extLst>
              <a:ext uri="{FF2B5EF4-FFF2-40B4-BE49-F238E27FC236}">
                <a16:creationId xmlns:a16="http://schemas.microsoft.com/office/drawing/2014/main" id="{09635877-8D1D-D0C8-DEFE-18F9E2699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704850"/>
            <a:ext cx="1066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9">
            <a:extLst>
              <a:ext uri="{FF2B5EF4-FFF2-40B4-BE49-F238E27FC236}">
                <a16:creationId xmlns:a16="http://schemas.microsoft.com/office/drawing/2014/main" id="{BB675119-01AD-09DF-7DB6-6E0200B87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1" y="609601"/>
            <a:ext cx="33813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2">
            <a:extLst>
              <a:ext uri="{FF2B5EF4-FFF2-40B4-BE49-F238E27FC236}">
                <a16:creationId xmlns:a16="http://schemas.microsoft.com/office/drawing/2014/main" id="{5D1969D2-CC02-8E70-0B5C-809B17AB12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093" t="77576" r="12138"/>
          <a:stretch>
            <a:fillRect/>
          </a:stretch>
        </p:blipFill>
        <p:spPr bwMode="auto">
          <a:xfrm>
            <a:off x="2209801" y="1524001"/>
            <a:ext cx="721042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2">
            <a:extLst>
              <a:ext uri="{FF2B5EF4-FFF2-40B4-BE49-F238E27FC236}">
                <a16:creationId xmlns:a16="http://schemas.microsoft.com/office/drawing/2014/main" id="{AAFB3E66-D8B8-7C7E-3D29-50757974BD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201" t="26717" r="11246" b="51651"/>
          <a:stretch>
            <a:fillRect/>
          </a:stretch>
        </p:blipFill>
        <p:spPr bwMode="auto">
          <a:xfrm>
            <a:off x="2333626" y="2667000"/>
            <a:ext cx="711517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2">
            <a:extLst>
              <a:ext uri="{FF2B5EF4-FFF2-40B4-BE49-F238E27FC236}">
                <a16:creationId xmlns:a16="http://schemas.microsoft.com/office/drawing/2014/main" id="{F16D0936-CDBA-C397-AC7A-9FE5F1A12C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9526" t="1962" r="4234" b="68712"/>
          <a:stretch>
            <a:fillRect/>
          </a:stretch>
        </p:blipFill>
        <p:spPr bwMode="auto">
          <a:xfrm>
            <a:off x="2362200" y="3816350"/>
            <a:ext cx="7450138"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297" name="Straight Connector 25">
            <a:extLst>
              <a:ext uri="{FF2B5EF4-FFF2-40B4-BE49-F238E27FC236}">
                <a16:creationId xmlns:a16="http://schemas.microsoft.com/office/drawing/2014/main" id="{4B110D9B-02C4-238E-5EF2-EF8DD605B903}"/>
              </a:ext>
            </a:extLst>
          </p:cNvPr>
          <p:cNvCxnSpPr>
            <a:cxnSpLocks noChangeShapeType="1"/>
          </p:cNvCxnSpPr>
          <p:nvPr/>
        </p:nvCxnSpPr>
        <p:spPr bwMode="auto">
          <a:xfrm>
            <a:off x="1524000" y="2590800"/>
            <a:ext cx="8763000" cy="1588"/>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2298" name="Straight Connector 26">
            <a:extLst>
              <a:ext uri="{FF2B5EF4-FFF2-40B4-BE49-F238E27FC236}">
                <a16:creationId xmlns:a16="http://schemas.microsoft.com/office/drawing/2014/main" id="{7087BB99-AE4F-DF1F-604F-FFAD88B2179B}"/>
              </a:ext>
            </a:extLst>
          </p:cNvPr>
          <p:cNvCxnSpPr>
            <a:cxnSpLocks noChangeShapeType="1"/>
          </p:cNvCxnSpPr>
          <p:nvPr/>
        </p:nvCxnSpPr>
        <p:spPr bwMode="auto">
          <a:xfrm>
            <a:off x="1524000" y="3732214"/>
            <a:ext cx="8763000" cy="1587"/>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2299" name="Straight Connector 27">
            <a:extLst>
              <a:ext uri="{FF2B5EF4-FFF2-40B4-BE49-F238E27FC236}">
                <a16:creationId xmlns:a16="http://schemas.microsoft.com/office/drawing/2014/main" id="{F3B82C0B-8994-1A43-3849-11DA36F72FB6}"/>
              </a:ext>
            </a:extLst>
          </p:cNvPr>
          <p:cNvCxnSpPr>
            <a:cxnSpLocks noChangeShapeType="1"/>
          </p:cNvCxnSpPr>
          <p:nvPr/>
        </p:nvCxnSpPr>
        <p:spPr bwMode="auto">
          <a:xfrm>
            <a:off x="1524000" y="5180014"/>
            <a:ext cx="8763000" cy="1587"/>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2300" name="Rectangle 9">
            <a:extLst>
              <a:ext uri="{FF2B5EF4-FFF2-40B4-BE49-F238E27FC236}">
                <a16:creationId xmlns:a16="http://schemas.microsoft.com/office/drawing/2014/main" id="{941650CC-C96E-DF3B-BCDA-ED9B100AD579}"/>
              </a:ext>
            </a:extLst>
          </p:cNvPr>
          <p:cNvSpPr>
            <a:spLocks noChangeArrowheads="1"/>
          </p:cNvSpPr>
          <p:nvPr/>
        </p:nvSpPr>
        <p:spPr bwMode="auto">
          <a:xfrm>
            <a:off x="1562100" y="1752600"/>
            <a:ext cx="876300" cy="55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13.</a:t>
            </a:r>
          </a:p>
        </p:txBody>
      </p:sp>
      <p:sp>
        <p:nvSpPr>
          <p:cNvPr id="12301" name="Rectangle 9">
            <a:extLst>
              <a:ext uri="{FF2B5EF4-FFF2-40B4-BE49-F238E27FC236}">
                <a16:creationId xmlns:a16="http://schemas.microsoft.com/office/drawing/2014/main" id="{581ED4BE-4800-C98A-C2D6-61C377B35B08}"/>
              </a:ext>
            </a:extLst>
          </p:cNvPr>
          <p:cNvSpPr>
            <a:spLocks noChangeArrowheads="1"/>
          </p:cNvSpPr>
          <p:nvPr/>
        </p:nvSpPr>
        <p:spPr bwMode="auto">
          <a:xfrm>
            <a:off x="1562100" y="2874964"/>
            <a:ext cx="8763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14.</a:t>
            </a:r>
          </a:p>
        </p:txBody>
      </p:sp>
      <p:sp>
        <p:nvSpPr>
          <p:cNvPr id="12302" name="Rectangle 9">
            <a:extLst>
              <a:ext uri="{FF2B5EF4-FFF2-40B4-BE49-F238E27FC236}">
                <a16:creationId xmlns:a16="http://schemas.microsoft.com/office/drawing/2014/main" id="{94EEF7B5-CF82-2F24-82CF-74550B4A733D}"/>
              </a:ext>
            </a:extLst>
          </p:cNvPr>
          <p:cNvSpPr>
            <a:spLocks noChangeArrowheads="1"/>
          </p:cNvSpPr>
          <p:nvPr/>
        </p:nvSpPr>
        <p:spPr bwMode="auto">
          <a:xfrm>
            <a:off x="1562100" y="4170364"/>
            <a:ext cx="8763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15.</a:t>
            </a:r>
          </a:p>
        </p:txBody>
      </p:sp>
      <p:sp>
        <p:nvSpPr>
          <p:cNvPr id="12303" name="Rectangle 9">
            <a:extLst>
              <a:ext uri="{FF2B5EF4-FFF2-40B4-BE49-F238E27FC236}">
                <a16:creationId xmlns:a16="http://schemas.microsoft.com/office/drawing/2014/main" id="{AB6CAFC4-D2BB-33F3-1EF8-7EA37F45AD12}"/>
              </a:ext>
            </a:extLst>
          </p:cNvPr>
          <p:cNvSpPr>
            <a:spLocks noChangeArrowheads="1"/>
          </p:cNvSpPr>
          <p:nvPr/>
        </p:nvSpPr>
        <p:spPr bwMode="auto">
          <a:xfrm>
            <a:off x="1562100" y="5694364"/>
            <a:ext cx="8763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a:solidFill>
                  <a:srgbClr val="3333FF"/>
                </a:solidFill>
                <a:latin typeface="Verdana" panose="020B0604030504040204" pitchFamily="34" charset="0"/>
                <a:ea typeface="宋体" panose="02010600030101010101" pitchFamily="2" charset="-122"/>
              </a:rPr>
              <a:t>16.</a:t>
            </a:r>
          </a:p>
        </p:txBody>
      </p:sp>
      <p:pic>
        <p:nvPicPr>
          <p:cNvPr id="12304" name="Picture 2">
            <a:extLst>
              <a:ext uri="{FF2B5EF4-FFF2-40B4-BE49-F238E27FC236}">
                <a16:creationId xmlns:a16="http://schemas.microsoft.com/office/drawing/2014/main" id="{878B953C-E5CF-6496-D37F-A9769900EA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201" t="1781" b="74805"/>
          <a:stretch>
            <a:fillRect/>
          </a:stretch>
        </p:blipFill>
        <p:spPr bwMode="auto">
          <a:xfrm>
            <a:off x="2317750" y="5410200"/>
            <a:ext cx="81216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1">
            <a:extLst>
              <a:ext uri="{FF2B5EF4-FFF2-40B4-BE49-F238E27FC236}">
                <a16:creationId xmlns:a16="http://schemas.microsoft.com/office/drawing/2014/main" id="{BBEE1E5C-84F1-B70B-344B-3288E265F72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E3438806-592A-4A64-967B-6DF70EB2AC4A}" type="slidenum">
              <a:rPr lang="en-US" altLang="en-US" i="0">
                <a:latin typeface="Arial" panose="020B0604020202020204" pitchFamily="34" charset="0"/>
              </a:rPr>
              <a:pPr/>
              <a:t>32</a:t>
            </a:fld>
            <a:endParaRPr lang="en-US" altLang="en-US" i="0">
              <a:latin typeface="Arial" panose="020B0604020202020204" pitchFamily="34" charset="0"/>
            </a:endParaRPr>
          </a:p>
        </p:txBody>
      </p:sp>
      <p:sp>
        <p:nvSpPr>
          <p:cNvPr id="13315" name="Rectangle 11">
            <a:extLst>
              <a:ext uri="{FF2B5EF4-FFF2-40B4-BE49-F238E27FC236}">
                <a16:creationId xmlns:a16="http://schemas.microsoft.com/office/drawing/2014/main" id="{7926A5B9-F582-073A-AA03-5FC755CAAF49}"/>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Laplace Transform of Some Useful Functions</a:t>
            </a:r>
          </a:p>
        </p:txBody>
      </p:sp>
      <p:pic>
        <p:nvPicPr>
          <p:cNvPr id="13316" name="Picture 4">
            <a:extLst>
              <a:ext uri="{FF2B5EF4-FFF2-40B4-BE49-F238E27FC236}">
                <a16:creationId xmlns:a16="http://schemas.microsoft.com/office/drawing/2014/main" id="{06F08FED-2388-1E95-81FD-688FF2B29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807" t="74110" r="5447" b="3447"/>
          <a:stretch>
            <a:fillRect/>
          </a:stretch>
        </p:blipFill>
        <p:spPr bwMode="auto">
          <a:xfrm>
            <a:off x="2209800" y="1628776"/>
            <a:ext cx="7112000" cy="92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7">
            <a:extLst>
              <a:ext uri="{FF2B5EF4-FFF2-40B4-BE49-F238E27FC236}">
                <a16:creationId xmlns:a16="http://schemas.microsoft.com/office/drawing/2014/main" id="{B167CCA0-C636-3E14-FD20-501D1B945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762000"/>
            <a:ext cx="1066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9">
            <a:extLst>
              <a:ext uri="{FF2B5EF4-FFF2-40B4-BE49-F238E27FC236}">
                <a16:creationId xmlns:a16="http://schemas.microsoft.com/office/drawing/2014/main" id="{F52EC26E-0398-EE70-6FF9-1FB0451514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1" y="685801"/>
            <a:ext cx="33813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320" name="Straight Connector 21">
            <a:extLst>
              <a:ext uri="{FF2B5EF4-FFF2-40B4-BE49-F238E27FC236}">
                <a16:creationId xmlns:a16="http://schemas.microsoft.com/office/drawing/2014/main" id="{F9D3D602-B640-D193-3536-963AB1DB2E13}"/>
              </a:ext>
            </a:extLst>
          </p:cNvPr>
          <p:cNvCxnSpPr>
            <a:cxnSpLocks noChangeShapeType="1"/>
          </p:cNvCxnSpPr>
          <p:nvPr/>
        </p:nvCxnSpPr>
        <p:spPr bwMode="auto">
          <a:xfrm>
            <a:off x="1524000" y="2648745"/>
            <a:ext cx="8763000" cy="1588"/>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321" name="Straight Connector 22">
            <a:extLst>
              <a:ext uri="{FF2B5EF4-FFF2-40B4-BE49-F238E27FC236}">
                <a16:creationId xmlns:a16="http://schemas.microsoft.com/office/drawing/2014/main" id="{3CB2D02B-7E38-BDAC-3F02-895901591BF9}"/>
              </a:ext>
            </a:extLst>
          </p:cNvPr>
          <p:cNvCxnSpPr>
            <a:cxnSpLocks noChangeShapeType="1"/>
          </p:cNvCxnSpPr>
          <p:nvPr/>
        </p:nvCxnSpPr>
        <p:spPr bwMode="auto">
          <a:xfrm>
            <a:off x="1524000" y="3726658"/>
            <a:ext cx="8763000" cy="1588"/>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322" name="Straight Connector 23">
            <a:extLst>
              <a:ext uri="{FF2B5EF4-FFF2-40B4-BE49-F238E27FC236}">
                <a16:creationId xmlns:a16="http://schemas.microsoft.com/office/drawing/2014/main" id="{D4DCAA3F-C9B7-E2F6-3525-248776247D71}"/>
              </a:ext>
            </a:extLst>
          </p:cNvPr>
          <p:cNvCxnSpPr>
            <a:cxnSpLocks noChangeShapeType="1"/>
          </p:cNvCxnSpPr>
          <p:nvPr/>
        </p:nvCxnSpPr>
        <p:spPr bwMode="auto">
          <a:xfrm>
            <a:off x="1524000" y="4839887"/>
            <a:ext cx="8763000" cy="1587"/>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pic>
        <p:nvPicPr>
          <p:cNvPr id="13323" name="Picture 2">
            <a:extLst>
              <a:ext uri="{FF2B5EF4-FFF2-40B4-BE49-F238E27FC236}">
                <a16:creationId xmlns:a16="http://schemas.microsoft.com/office/drawing/2014/main" id="{C0B95DAF-9517-DBFE-01BA-83BA91D7D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059"/>
          <a:stretch>
            <a:fillRect/>
          </a:stretch>
        </p:blipFill>
        <p:spPr bwMode="auto">
          <a:xfrm>
            <a:off x="2362201" y="2725850"/>
            <a:ext cx="6886575" cy="98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9">
            <a:extLst>
              <a:ext uri="{FF2B5EF4-FFF2-40B4-BE49-F238E27FC236}">
                <a16:creationId xmlns:a16="http://schemas.microsoft.com/office/drawing/2014/main" id="{6B32A656-E37B-102F-6E17-8147BED247A3}"/>
              </a:ext>
            </a:extLst>
          </p:cNvPr>
          <p:cNvSpPr>
            <a:spLocks noChangeArrowheads="1"/>
          </p:cNvSpPr>
          <p:nvPr/>
        </p:nvSpPr>
        <p:spPr bwMode="auto">
          <a:xfrm>
            <a:off x="1562100" y="1837484"/>
            <a:ext cx="8763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dirty="0">
                <a:solidFill>
                  <a:srgbClr val="3333FF"/>
                </a:solidFill>
                <a:latin typeface="Verdana" panose="020B0604030504040204" pitchFamily="34" charset="0"/>
                <a:ea typeface="宋体" panose="02010600030101010101" pitchFamily="2" charset="-122"/>
              </a:rPr>
              <a:t>17.</a:t>
            </a:r>
          </a:p>
        </p:txBody>
      </p:sp>
      <p:sp>
        <p:nvSpPr>
          <p:cNvPr id="13325" name="Rectangle 9">
            <a:extLst>
              <a:ext uri="{FF2B5EF4-FFF2-40B4-BE49-F238E27FC236}">
                <a16:creationId xmlns:a16="http://schemas.microsoft.com/office/drawing/2014/main" id="{10915D30-8298-5FB1-8712-8C165E5F1E54}"/>
              </a:ext>
            </a:extLst>
          </p:cNvPr>
          <p:cNvSpPr>
            <a:spLocks noChangeArrowheads="1"/>
          </p:cNvSpPr>
          <p:nvPr/>
        </p:nvSpPr>
        <p:spPr bwMode="auto">
          <a:xfrm>
            <a:off x="1562100" y="2961881"/>
            <a:ext cx="8763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dirty="0">
                <a:solidFill>
                  <a:srgbClr val="3333FF"/>
                </a:solidFill>
                <a:latin typeface="Verdana" panose="020B0604030504040204" pitchFamily="34" charset="0"/>
                <a:ea typeface="宋体" panose="02010600030101010101" pitchFamily="2" charset="-122"/>
              </a:rPr>
              <a:t>18.</a:t>
            </a:r>
          </a:p>
        </p:txBody>
      </p:sp>
      <p:sp>
        <p:nvSpPr>
          <p:cNvPr id="13326" name="Rectangle 9">
            <a:extLst>
              <a:ext uri="{FF2B5EF4-FFF2-40B4-BE49-F238E27FC236}">
                <a16:creationId xmlns:a16="http://schemas.microsoft.com/office/drawing/2014/main" id="{B1A918B3-F3E9-AEC0-721C-7CB01C0F67EE}"/>
              </a:ext>
            </a:extLst>
          </p:cNvPr>
          <p:cNvSpPr>
            <a:spLocks noChangeArrowheads="1"/>
          </p:cNvSpPr>
          <p:nvPr/>
        </p:nvSpPr>
        <p:spPr bwMode="auto">
          <a:xfrm>
            <a:off x="1485901" y="4038206"/>
            <a:ext cx="8763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dirty="0">
                <a:solidFill>
                  <a:srgbClr val="3333FF"/>
                </a:solidFill>
                <a:latin typeface="Verdana" panose="020B0604030504040204" pitchFamily="34" charset="0"/>
                <a:ea typeface="宋体" panose="02010600030101010101" pitchFamily="2" charset="-122"/>
              </a:rPr>
              <a:t>19.</a:t>
            </a:r>
          </a:p>
        </p:txBody>
      </p:sp>
      <p:pic>
        <p:nvPicPr>
          <p:cNvPr id="2" name="Picture 2">
            <a:extLst>
              <a:ext uri="{FF2B5EF4-FFF2-40B4-BE49-F238E27FC236}">
                <a16:creationId xmlns:a16="http://schemas.microsoft.com/office/drawing/2014/main" id="{1338D87E-C799-BBBD-08A8-4492A7A483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9201" t="48090" r="6134" b="26717"/>
          <a:stretch>
            <a:fillRect/>
          </a:stretch>
        </p:blipFill>
        <p:spPr bwMode="auto">
          <a:xfrm>
            <a:off x="2362201" y="3783078"/>
            <a:ext cx="6959599" cy="100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a:extLst>
              <a:ext uri="{FF2B5EF4-FFF2-40B4-BE49-F238E27FC236}">
                <a16:creationId xmlns:a16="http://schemas.microsoft.com/office/drawing/2014/main" id="{EC9D373D-263F-AE69-9149-8E8A7151683E}"/>
              </a:ext>
            </a:extLst>
          </p:cNvPr>
          <p:cNvSpPr>
            <a:spLocks noChangeArrowheads="1"/>
          </p:cNvSpPr>
          <p:nvPr/>
        </p:nvSpPr>
        <p:spPr bwMode="auto">
          <a:xfrm>
            <a:off x="1477764" y="5003006"/>
            <a:ext cx="87630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spcBef>
                <a:spcPts val="600"/>
              </a:spcBef>
              <a:spcAft>
                <a:spcPts val="600"/>
              </a:spcAft>
            </a:pPr>
            <a:r>
              <a:rPr lang="en-US" altLang="zh-CN" sz="3000" i="0" dirty="0">
                <a:solidFill>
                  <a:srgbClr val="3333FF"/>
                </a:solidFill>
                <a:latin typeface="Verdana" panose="020B0604030504040204" pitchFamily="34" charset="0"/>
                <a:ea typeface="宋体" panose="02010600030101010101" pitchFamily="2" charset="-122"/>
              </a:rPr>
              <a:t>20.</a:t>
            </a:r>
          </a:p>
        </p:txBody>
      </p:sp>
      <p:pic>
        <p:nvPicPr>
          <p:cNvPr id="4" name="Picture 2">
            <a:extLst>
              <a:ext uri="{FF2B5EF4-FFF2-40B4-BE49-F238E27FC236}">
                <a16:creationId xmlns:a16="http://schemas.microsoft.com/office/drawing/2014/main" id="{4D1F11AB-2DE3-9292-0CA9-66263DD4A1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9201" t="48090" r="6134" b="26717"/>
          <a:stretch>
            <a:fillRect/>
          </a:stretch>
        </p:blipFill>
        <p:spPr bwMode="auto">
          <a:xfrm>
            <a:off x="2354065" y="4902204"/>
            <a:ext cx="6967736" cy="93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a:extLst>
              <a:ext uri="{FF2B5EF4-FFF2-40B4-BE49-F238E27FC236}">
                <a16:creationId xmlns:a16="http://schemas.microsoft.com/office/drawing/2014/main" id="{A506ABC3-AEA3-2612-BB44-4B219CFB509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55478464-F9F3-41B0-9DB2-FF65FC11B3DC}" type="slidenum">
              <a:rPr lang="en-US" altLang="en-US" i="0">
                <a:latin typeface="Arial" panose="020B0604020202020204" pitchFamily="34" charset="0"/>
              </a:rPr>
              <a:pPr/>
              <a:t>33</a:t>
            </a:fld>
            <a:endParaRPr lang="en-US" altLang="en-US" i="0">
              <a:latin typeface="Arial" panose="020B0604020202020204" pitchFamily="34" charset="0"/>
            </a:endParaRPr>
          </a:p>
        </p:txBody>
      </p:sp>
      <p:sp>
        <p:nvSpPr>
          <p:cNvPr id="28676" name="Rectangle 9">
            <a:extLst>
              <a:ext uri="{FF2B5EF4-FFF2-40B4-BE49-F238E27FC236}">
                <a16:creationId xmlns:a16="http://schemas.microsoft.com/office/drawing/2014/main" id="{DB055405-634D-9824-A885-F918D7BFBBB4}"/>
              </a:ext>
            </a:extLst>
          </p:cNvPr>
          <p:cNvSpPr>
            <a:spLocks noChangeArrowheads="1"/>
          </p:cNvSpPr>
          <p:nvPr/>
        </p:nvSpPr>
        <p:spPr bwMode="auto">
          <a:xfrm>
            <a:off x="1752600" y="609600"/>
            <a:ext cx="8534400" cy="2154238"/>
          </a:xfrm>
          <a:prstGeom prst="rect">
            <a:avLst/>
          </a:prstGeom>
          <a:solidFill>
            <a:schemeClr val="bg1"/>
          </a:solidFill>
          <a:ln w="9525">
            <a:noFill/>
            <a:miter lim="800000"/>
            <a:headEnd/>
            <a:tailEnd/>
          </a:ln>
        </p:spPr>
        <p:txBody>
          <a:bodyPr>
            <a:spAutoFit/>
          </a:bodyPr>
          <a:lstStyle/>
          <a:p>
            <a:pPr marL="0" lvl="1" algn="just">
              <a:lnSpc>
                <a:spcPct val="95000"/>
              </a:lnSpc>
              <a:spcBef>
                <a:spcPts val="300"/>
              </a:spcBef>
              <a:spcAft>
                <a:spcPts val="300"/>
              </a:spcAft>
              <a:defRPr/>
            </a:pPr>
            <a:r>
              <a:rPr lang="en-US" altLang="zh-CN" sz="2000" dirty="0">
                <a:latin typeface="Verdana" pitchFamily="34" charset="0"/>
                <a:ea typeface="宋体" pitchFamily="2" charset="-122"/>
              </a:rPr>
              <a:t>Here we compute the Laplace transforms of some functions often encountered in the study of LTI systems. </a:t>
            </a:r>
          </a:p>
          <a:p>
            <a:pPr lvl="1" indent="-457200" algn="just">
              <a:lnSpc>
                <a:spcPct val="95000"/>
              </a:lnSpc>
              <a:spcBef>
                <a:spcPts val="300"/>
              </a:spcBef>
              <a:spcAft>
                <a:spcPts val="300"/>
              </a:spcAft>
              <a:defRPr/>
            </a:pPr>
            <a:endParaRPr lang="en-US" altLang="zh-CN" sz="2000" dirty="0">
              <a:solidFill>
                <a:srgbClr val="FF0000"/>
              </a:solidFill>
              <a:latin typeface="Verdana" pitchFamily="34" charset="0"/>
              <a:ea typeface="宋体" pitchFamily="2" charset="-122"/>
            </a:endParaRPr>
          </a:p>
          <a:p>
            <a:pPr lvl="1" indent="-457200" algn="just">
              <a:lnSpc>
                <a:spcPct val="95000"/>
              </a:lnSpc>
              <a:spcBef>
                <a:spcPts val="300"/>
              </a:spcBef>
              <a:spcAft>
                <a:spcPts val="300"/>
              </a:spcAft>
              <a:defRPr/>
            </a:pPr>
            <a:r>
              <a:rPr lang="en-US" altLang="zh-CN" sz="2000" dirty="0">
                <a:solidFill>
                  <a:srgbClr val="FF0000"/>
                </a:solidFill>
                <a:latin typeface="Verdana" pitchFamily="34" charset="0"/>
                <a:ea typeface="宋体" pitchFamily="2" charset="-122"/>
              </a:rPr>
              <a:t>Example-1: </a:t>
            </a:r>
          </a:p>
          <a:p>
            <a:pPr marL="0" lvl="1" algn="just">
              <a:lnSpc>
                <a:spcPct val="95000"/>
              </a:lnSpc>
              <a:spcBef>
                <a:spcPts val="300"/>
              </a:spcBef>
              <a:spcAft>
                <a:spcPts val="300"/>
              </a:spcAft>
              <a:defRPr/>
            </a:pPr>
            <a:r>
              <a:rPr lang="en-US" altLang="zh-CN" sz="2000" dirty="0">
                <a:latin typeface="Verdana" pitchFamily="34" charset="0"/>
                <a:ea typeface="宋体" pitchFamily="2" charset="-122"/>
              </a:rPr>
              <a:t>Find the Laplace transform of the following function:</a:t>
            </a:r>
          </a:p>
          <a:p>
            <a:pPr marL="0" lvl="1" algn="ctr">
              <a:lnSpc>
                <a:spcPct val="95000"/>
              </a:lnSpc>
              <a:spcBef>
                <a:spcPts val="300"/>
              </a:spcBef>
              <a:spcAft>
                <a:spcPts val="300"/>
              </a:spcAft>
              <a:defRPr/>
            </a:pPr>
            <a:r>
              <a:rPr lang="en-US" altLang="zh-CN" sz="2000" dirty="0">
                <a:solidFill>
                  <a:srgbClr val="00CC00"/>
                </a:solidFill>
                <a:latin typeface="Verdana" pitchFamily="34" charset="0"/>
                <a:ea typeface="宋体" pitchFamily="2" charset="-122"/>
              </a:rPr>
              <a:t>x(t)=6e</a:t>
            </a:r>
            <a:r>
              <a:rPr lang="en-US" altLang="zh-CN" sz="2000" baseline="30000" dirty="0">
                <a:solidFill>
                  <a:srgbClr val="00CC00"/>
                </a:solidFill>
                <a:latin typeface="Verdana" pitchFamily="34" charset="0"/>
                <a:ea typeface="宋体" pitchFamily="2" charset="-122"/>
              </a:rPr>
              <a:t>-5t</a:t>
            </a:r>
            <a:r>
              <a:rPr lang="en-US" altLang="zh-CN" sz="2000" dirty="0">
                <a:solidFill>
                  <a:srgbClr val="00CC00"/>
                </a:solidFill>
                <a:latin typeface="Verdana" pitchFamily="34" charset="0"/>
                <a:ea typeface="宋体" pitchFamily="2" charset="-122"/>
              </a:rPr>
              <a:t>+e</a:t>
            </a:r>
            <a:r>
              <a:rPr lang="en-US" altLang="zh-CN" sz="2000" baseline="30000" dirty="0">
                <a:solidFill>
                  <a:srgbClr val="00CC00"/>
                </a:solidFill>
                <a:latin typeface="Verdana" pitchFamily="34" charset="0"/>
                <a:ea typeface="宋体" pitchFamily="2" charset="-122"/>
              </a:rPr>
              <a:t>3t</a:t>
            </a:r>
            <a:r>
              <a:rPr lang="en-US" altLang="zh-CN" sz="2000" dirty="0">
                <a:solidFill>
                  <a:srgbClr val="00CC00"/>
                </a:solidFill>
                <a:latin typeface="Verdana" pitchFamily="34" charset="0"/>
                <a:ea typeface="宋体" pitchFamily="2" charset="-122"/>
              </a:rPr>
              <a:t>+5t</a:t>
            </a:r>
            <a:r>
              <a:rPr lang="en-US" altLang="zh-CN" sz="2000" baseline="30000" dirty="0">
                <a:solidFill>
                  <a:srgbClr val="00CC00"/>
                </a:solidFill>
                <a:latin typeface="Verdana" pitchFamily="34" charset="0"/>
                <a:ea typeface="宋体" pitchFamily="2" charset="-122"/>
              </a:rPr>
              <a:t>3</a:t>
            </a:r>
            <a:r>
              <a:rPr lang="en-US" altLang="zh-CN" sz="2000" dirty="0">
                <a:solidFill>
                  <a:srgbClr val="00CC00"/>
                </a:solidFill>
                <a:latin typeface="Verdana" pitchFamily="34" charset="0"/>
                <a:ea typeface="宋体" pitchFamily="2" charset="-122"/>
              </a:rPr>
              <a:t>-9</a:t>
            </a:r>
          </a:p>
        </p:txBody>
      </p:sp>
      <p:sp>
        <p:nvSpPr>
          <p:cNvPr id="16388" name="Rectangle 9">
            <a:extLst>
              <a:ext uri="{FF2B5EF4-FFF2-40B4-BE49-F238E27FC236}">
                <a16:creationId xmlns:a16="http://schemas.microsoft.com/office/drawing/2014/main" id="{959B76D7-CA46-3C99-F370-8052664FCB61}"/>
              </a:ext>
            </a:extLst>
          </p:cNvPr>
          <p:cNvSpPr>
            <a:spLocks noChangeArrowheads="1"/>
          </p:cNvSpPr>
          <p:nvPr/>
        </p:nvSpPr>
        <p:spPr bwMode="auto">
          <a:xfrm>
            <a:off x="1752600" y="3389313"/>
            <a:ext cx="8534400" cy="812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2000" i="0">
                <a:solidFill>
                  <a:srgbClr val="3333FF"/>
                </a:solidFill>
                <a:latin typeface="Verdana" panose="020B0604030504040204" pitchFamily="34" charset="0"/>
                <a:ea typeface="宋体" panose="02010600030101010101" pitchFamily="2" charset="-122"/>
              </a:rPr>
              <a:t>Solution:</a:t>
            </a:r>
          </a:p>
          <a:p>
            <a:pPr lvl="1" algn="just">
              <a:lnSpc>
                <a:spcPct val="95000"/>
              </a:lnSpc>
              <a:spcBef>
                <a:spcPts val="300"/>
              </a:spcBef>
              <a:spcAft>
                <a:spcPts val="300"/>
              </a:spcAft>
            </a:pPr>
            <a:r>
              <a:rPr lang="en-US" altLang="zh-CN" sz="2000" b="0" i="0">
                <a:latin typeface="Verdana" panose="020B0604030504040204" pitchFamily="34" charset="0"/>
                <a:ea typeface="宋体" panose="02010600030101010101" pitchFamily="2" charset="-122"/>
              </a:rPr>
              <a:t>			</a:t>
            </a:r>
            <a:r>
              <a:rPr lang="en-US" altLang="zh-CN" sz="2400" b="0" i="0">
                <a:latin typeface="Verdana" panose="020B0604030504040204" pitchFamily="34" charset="0"/>
                <a:ea typeface="宋体" panose="02010600030101010101" pitchFamily="2" charset="-122"/>
              </a:rPr>
              <a:t>x(t)=6e</a:t>
            </a:r>
            <a:r>
              <a:rPr lang="en-US" altLang="zh-CN" sz="2400" b="0" i="0" baseline="30000">
                <a:latin typeface="Verdana" panose="020B0604030504040204" pitchFamily="34" charset="0"/>
                <a:ea typeface="宋体" panose="02010600030101010101" pitchFamily="2" charset="-122"/>
              </a:rPr>
              <a:t>-5t</a:t>
            </a:r>
            <a:r>
              <a:rPr lang="en-US" altLang="zh-CN" sz="2400" b="0" i="0">
                <a:latin typeface="Verdana" panose="020B0604030504040204" pitchFamily="34" charset="0"/>
                <a:ea typeface="宋体" panose="02010600030101010101" pitchFamily="2" charset="-122"/>
              </a:rPr>
              <a:t>+e</a:t>
            </a:r>
            <a:r>
              <a:rPr lang="en-US" altLang="zh-CN" sz="2400" b="0" i="0" baseline="30000">
                <a:latin typeface="Verdana" panose="020B0604030504040204" pitchFamily="34" charset="0"/>
                <a:ea typeface="宋体" panose="02010600030101010101" pitchFamily="2" charset="-122"/>
              </a:rPr>
              <a:t>3t</a:t>
            </a:r>
            <a:r>
              <a:rPr lang="en-US" altLang="zh-CN" sz="2400" b="0" i="0">
                <a:latin typeface="Verdana" panose="020B0604030504040204" pitchFamily="34" charset="0"/>
                <a:ea typeface="宋体" panose="02010600030101010101" pitchFamily="2" charset="-122"/>
              </a:rPr>
              <a:t>+5t</a:t>
            </a:r>
            <a:r>
              <a:rPr lang="en-US" altLang="zh-CN" sz="2400" b="0" i="0" baseline="30000">
                <a:latin typeface="Verdana" panose="020B0604030504040204" pitchFamily="34" charset="0"/>
                <a:ea typeface="宋体" panose="02010600030101010101" pitchFamily="2" charset="-122"/>
              </a:rPr>
              <a:t>3</a:t>
            </a:r>
            <a:r>
              <a:rPr lang="en-US" altLang="zh-CN" sz="2400" b="0" i="0">
                <a:latin typeface="Verdana" panose="020B0604030504040204" pitchFamily="34" charset="0"/>
                <a:ea typeface="宋体" panose="02010600030101010101" pitchFamily="2" charset="-122"/>
              </a:rPr>
              <a:t>-9</a:t>
            </a:r>
          </a:p>
        </p:txBody>
      </p:sp>
      <p:pic>
        <p:nvPicPr>
          <p:cNvPr id="16389" name="Picture 6">
            <a:extLst>
              <a:ext uri="{FF2B5EF4-FFF2-40B4-BE49-F238E27FC236}">
                <a16:creationId xmlns:a16="http://schemas.microsoft.com/office/drawing/2014/main" id="{AE4C60E9-9192-05E6-2ABE-9F20F727D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1" y="4354514"/>
            <a:ext cx="50006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11">
            <a:extLst>
              <a:ext uri="{FF2B5EF4-FFF2-40B4-BE49-F238E27FC236}">
                <a16:creationId xmlns:a16="http://schemas.microsoft.com/office/drawing/2014/main" id="{1807BC9A-9856-A8A9-8F1B-D3EF044F3A14}"/>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Determining Laplace Transform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a:extLst>
              <a:ext uri="{FF2B5EF4-FFF2-40B4-BE49-F238E27FC236}">
                <a16:creationId xmlns:a16="http://schemas.microsoft.com/office/drawing/2014/main" id="{831C478B-28B2-195C-3591-8E2CDE08071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0B32BF26-6C3E-445D-9FBC-56E8501C1E8D}" type="slidenum">
              <a:rPr lang="en-US" altLang="en-US" i="0">
                <a:latin typeface="Arial" panose="020B0604020202020204" pitchFamily="34" charset="0"/>
              </a:rPr>
              <a:pPr/>
              <a:t>34</a:t>
            </a:fld>
            <a:endParaRPr lang="en-US" altLang="en-US" i="0">
              <a:latin typeface="Arial" panose="020B0604020202020204" pitchFamily="34" charset="0"/>
            </a:endParaRPr>
          </a:p>
        </p:txBody>
      </p:sp>
      <p:sp>
        <p:nvSpPr>
          <p:cNvPr id="29700" name="Rectangle 9">
            <a:extLst>
              <a:ext uri="{FF2B5EF4-FFF2-40B4-BE49-F238E27FC236}">
                <a16:creationId xmlns:a16="http://schemas.microsoft.com/office/drawing/2014/main" id="{88D12366-087F-640A-9377-8D5F2FDA402E}"/>
              </a:ext>
            </a:extLst>
          </p:cNvPr>
          <p:cNvSpPr>
            <a:spLocks noChangeArrowheads="1"/>
          </p:cNvSpPr>
          <p:nvPr/>
        </p:nvSpPr>
        <p:spPr bwMode="auto">
          <a:xfrm>
            <a:off x="1828800" y="646113"/>
            <a:ext cx="8534400" cy="1123950"/>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defRPr/>
            </a:pPr>
            <a:r>
              <a:rPr lang="en-US" altLang="zh-CN" sz="2000" dirty="0">
                <a:solidFill>
                  <a:srgbClr val="FF0000"/>
                </a:solidFill>
                <a:latin typeface="Verdana" pitchFamily="34" charset="0"/>
                <a:ea typeface="宋体" pitchFamily="2" charset="-122"/>
              </a:rPr>
              <a:t>Example-2: </a:t>
            </a:r>
          </a:p>
          <a:p>
            <a:pPr marL="0" lvl="1" algn="just">
              <a:lnSpc>
                <a:spcPct val="95000"/>
              </a:lnSpc>
              <a:spcBef>
                <a:spcPts val="300"/>
              </a:spcBef>
              <a:spcAft>
                <a:spcPts val="300"/>
              </a:spcAft>
              <a:defRPr/>
            </a:pPr>
            <a:r>
              <a:rPr lang="en-US" altLang="zh-CN" sz="2000" dirty="0">
                <a:latin typeface="Verdana" pitchFamily="34" charset="0"/>
                <a:ea typeface="宋体" pitchFamily="2" charset="-122"/>
              </a:rPr>
              <a:t>Find the Laplace transform of the following function:</a:t>
            </a:r>
            <a:endParaRPr lang="en-US" altLang="zh-CN" sz="2000" dirty="0">
              <a:solidFill>
                <a:srgbClr val="FF0000"/>
              </a:solidFill>
              <a:latin typeface="Verdana" pitchFamily="34" charset="0"/>
              <a:ea typeface="宋体" pitchFamily="2" charset="-122"/>
            </a:endParaRPr>
          </a:p>
          <a:p>
            <a:pPr lvl="1" indent="-457200" algn="ctr">
              <a:lnSpc>
                <a:spcPct val="95000"/>
              </a:lnSpc>
              <a:spcBef>
                <a:spcPts val="300"/>
              </a:spcBef>
              <a:spcAft>
                <a:spcPts val="300"/>
              </a:spcAft>
              <a:defRPr/>
            </a:pPr>
            <a:r>
              <a:rPr lang="en-US" altLang="zh-CN" sz="2000" dirty="0">
                <a:solidFill>
                  <a:srgbClr val="00CC00"/>
                </a:solidFill>
                <a:latin typeface="Verdana" pitchFamily="34" charset="0"/>
                <a:ea typeface="宋体" pitchFamily="2" charset="-122"/>
              </a:rPr>
              <a:t>f(t)=4cos(4t)-9sin(4t)+2cos(10t) </a:t>
            </a:r>
          </a:p>
        </p:txBody>
      </p:sp>
      <p:sp>
        <p:nvSpPr>
          <p:cNvPr id="17412" name="Rectangle 9">
            <a:extLst>
              <a:ext uri="{FF2B5EF4-FFF2-40B4-BE49-F238E27FC236}">
                <a16:creationId xmlns:a16="http://schemas.microsoft.com/office/drawing/2014/main" id="{F21AD0A1-F3AF-6D36-78D4-2DB2F8326889}"/>
              </a:ext>
            </a:extLst>
          </p:cNvPr>
          <p:cNvSpPr>
            <a:spLocks noChangeArrowheads="1"/>
          </p:cNvSpPr>
          <p:nvPr/>
        </p:nvSpPr>
        <p:spPr bwMode="auto">
          <a:xfrm>
            <a:off x="1828800" y="2608263"/>
            <a:ext cx="8534400" cy="812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2000" i="0">
                <a:solidFill>
                  <a:srgbClr val="3333FF"/>
                </a:solidFill>
                <a:latin typeface="Verdana" panose="020B0604030504040204" pitchFamily="34" charset="0"/>
                <a:ea typeface="宋体" panose="02010600030101010101" pitchFamily="2" charset="-122"/>
              </a:rPr>
              <a:t>Solution:</a:t>
            </a:r>
          </a:p>
          <a:p>
            <a:pPr lvl="1" algn="just">
              <a:lnSpc>
                <a:spcPct val="95000"/>
              </a:lnSpc>
              <a:spcBef>
                <a:spcPts val="300"/>
              </a:spcBef>
              <a:spcAft>
                <a:spcPts val="300"/>
              </a:spcAft>
            </a:pPr>
            <a:r>
              <a:rPr lang="en-US" altLang="zh-CN" sz="2000" b="0" i="0">
                <a:latin typeface="Verdana" panose="020B0604030504040204" pitchFamily="34" charset="0"/>
                <a:ea typeface="宋体" panose="02010600030101010101" pitchFamily="2" charset="-122"/>
              </a:rPr>
              <a:t>		 </a:t>
            </a:r>
            <a:r>
              <a:rPr lang="en-US" altLang="zh-CN" sz="2400" b="0" i="0">
                <a:latin typeface="Verdana" panose="020B0604030504040204" pitchFamily="34" charset="0"/>
                <a:ea typeface="宋体" panose="02010600030101010101" pitchFamily="2" charset="-122"/>
              </a:rPr>
              <a:t>f(t)=4cos(4t)-9sin(4t)+2cos(10t)</a:t>
            </a:r>
            <a:r>
              <a:rPr lang="en-US" altLang="zh-CN" sz="2000" b="0" i="0">
                <a:latin typeface="Verdana" panose="020B0604030504040204" pitchFamily="34" charset="0"/>
                <a:ea typeface="宋体" panose="02010600030101010101" pitchFamily="2" charset="-122"/>
              </a:rPr>
              <a:t> </a:t>
            </a:r>
          </a:p>
        </p:txBody>
      </p:sp>
      <p:pic>
        <p:nvPicPr>
          <p:cNvPr id="17413" name="Picture 3">
            <a:extLst>
              <a:ext uri="{FF2B5EF4-FFF2-40B4-BE49-F238E27FC236}">
                <a16:creationId xmlns:a16="http://schemas.microsoft.com/office/drawing/2014/main" id="{755D6B47-84D4-09F6-2546-A11B32A78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3505200"/>
            <a:ext cx="61626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11">
            <a:extLst>
              <a:ext uri="{FF2B5EF4-FFF2-40B4-BE49-F238E27FC236}">
                <a16:creationId xmlns:a16="http://schemas.microsoft.com/office/drawing/2014/main" id="{D78A966D-B335-4F1C-CA66-A1BDC198B8C3}"/>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Determining Laplace Transform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a:extLst>
              <a:ext uri="{FF2B5EF4-FFF2-40B4-BE49-F238E27FC236}">
                <a16:creationId xmlns:a16="http://schemas.microsoft.com/office/drawing/2014/main" id="{35079681-117B-FDC2-A733-6B2B44F75E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F49A59B1-C374-479D-AE84-69BE4FC187F1}" type="slidenum">
              <a:rPr lang="en-US" altLang="en-US" i="0">
                <a:latin typeface="Arial" panose="020B0604020202020204" pitchFamily="34" charset="0"/>
              </a:rPr>
              <a:pPr/>
              <a:t>35</a:t>
            </a:fld>
            <a:endParaRPr lang="en-US" altLang="en-US" i="0">
              <a:latin typeface="Arial" panose="020B0604020202020204" pitchFamily="34" charset="0"/>
            </a:endParaRPr>
          </a:p>
        </p:txBody>
      </p:sp>
      <p:sp>
        <p:nvSpPr>
          <p:cNvPr id="30724" name="Rectangle 9">
            <a:extLst>
              <a:ext uri="{FF2B5EF4-FFF2-40B4-BE49-F238E27FC236}">
                <a16:creationId xmlns:a16="http://schemas.microsoft.com/office/drawing/2014/main" id="{BB9F1697-792D-B9BC-662C-4E5CB4D2395F}"/>
              </a:ext>
            </a:extLst>
          </p:cNvPr>
          <p:cNvSpPr>
            <a:spLocks noChangeArrowheads="1"/>
          </p:cNvSpPr>
          <p:nvPr/>
        </p:nvSpPr>
        <p:spPr bwMode="auto">
          <a:xfrm>
            <a:off x="1828800" y="646113"/>
            <a:ext cx="8534400" cy="1123950"/>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defRPr/>
            </a:pPr>
            <a:r>
              <a:rPr lang="en-US" altLang="zh-CN" sz="2000" dirty="0">
                <a:solidFill>
                  <a:srgbClr val="FF0000"/>
                </a:solidFill>
                <a:latin typeface="Verdana" pitchFamily="34" charset="0"/>
                <a:ea typeface="宋体" pitchFamily="2" charset="-122"/>
              </a:rPr>
              <a:t>Example-3: </a:t>
            </a:r>
          </a:p>
          <a:p>
            <a:pPr marL="0" lvl="1" algn="just">
              <a:lnSpc>
                <a:spcPct val="95000"/>
              </a:lnSpc>
              <a:spcBef>
                <a:spcPts val="300"/>
              </a:spcBef>
              <a:spcAft>
                <a:spcPts val="300"/>
              </a:spcAft>
              <a:defRPr/>
            </a:pPr>
            <a:r>
              <a:rPr lang="en-US" altLang="zh-CN" sz="2000" dirty="0">
                <a:latin typeface="Verdana" pitchFamily="34" charset="0"/>
                <a:ea typeface="宋体" pitchFamily="2" charset="-122"/>
              </a:rPr>
              <a:t>Find the Laplace transform of the following function:</a:t>
            </a:r>
            <a:endParaRPr lang="en-US" altLang="zh-CN" sz="2000" dirty="0">
              <a:solidFill>
                <a:srgbClr val="FF0000"/>
              </a:solidFill>
              <a:latin typeface="Verdana" pitchFamily="34" charset="0"/>
              <a:ea typeface="宋体" pitchFamily="2" charset="-122"/>
            </a:endParaRPr>
          </a:p>
          <a:p>
            <a:pPr lvl="1" indent="-457200" algn="ctr">
              <a:lnSpc>
                <a:spcPct val="95000"/>
              </a:lnSpc>
              <a:spcBef>
                <a:spcPts val="300"/>
              </a:spcBef>
              <a:spcAft>
                <a:spcPts val="300"/>
              </a:spcAft>
              <a:defRPr/>
            </a:pPr>
            <a:r>
              <a:rPr lang="en-US" altLang="zh-CN" sz="2000" dirty="0">
                <a:solidFill>
                  <a:srgbClr val="00CC00"/>
                </a:solidFill>
                <a:latin typeface="Verdana" pitchFamily="34" charset="0"/>
                <a:ea typeface="宋体" pitchFamily="2" charset="-122"/>
              </a:rPr>
              <a:t>g(t)=3sinh(2t)+3sin(2t)</a:t>
            </a:r>
          </a:p>
        </p:txBody>
      </p:sp>
      <p:sp>
        <p:nvSpPr>
          <p:cNvPr id="18436" name="Rectangle 9">
            <a:extLst>
              <a:ext uri="{FF2B5EF4-FFF2-40B4-BE49-F238E27FC236}">
                <a16:creationId xmlns:a16="http://schemas.microsoft.com/office/drawing/2014/main" id="{829ACFD5-9CCF-D51E-8146-131276AA5B5F}"/>
              </a:ext>
            </a:extLst>
          </p:cNvPr>
          <p:cNvSpPr>
            <a:spLocks noChangeArrowheads="1"/>
          </p:cNvSpPr>
          <p:nvPr/>
        </p:nvSpPr>
        <p:spPr bwMode="auto">
          <a:xfrm>
            <a:off x="1828800" y="2903538"/>
            <a:ext cx="8534400" cy="812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2000" i="0">
                <a:solidFill>
                  <a:srgbClr val="3333FF"/>
                </a:solidFill>
                <a:latin typeface="Verdana" panose="020B0604030504040204" pitchFamily="34" charset="0"/>
                <a:ea typeface="宋体" panose="02010600030101010101" pitchFamily="2" charset="-122"/>
              </a:rPr>
              <a:t>Solution:</a:t>
            </a:r>
          </a:p>
          <a:p>
            <a:pPr lvl="1" algn="just">
              <a:lnSpc>
                <a:spcPct val="95000"/>
              </a:lnSpc>
              <a:spcBef>
                <a:spcPts val="300"/>
              </a:spcBef>
              <a:spcAft>
                <a:spcPts val="300"/>
              </a:spcAft>
            </a:pPr>
            <a:r>
              <a:rPr lang="en-US" altLang="zh-CN" sz="2000" b="0" i="0">
                <a:latin typeface="Verdana" panose="020B0604030504040204" pitchFamily="34" charset="0"/>
                <a:ea typeface="宋体" panose="02010600030101010101" pitchFamily="2" charset="-122"/>
              </a:rPr>
              <a:t>			</a:t>
            </a:r>
            <a:r>
              <a:rPr lang="en-US" altLang="zh-CN" sz="2400" b="0" i="0">
                <a:latin typeface="Verdana" panose="020B0604030504040204" pitchFamily="34" charset="0"/>
                <a:ea typeface="宋体" panose="02010600030101010101" pitchFamily="2" charset="-122"/>
              </a:rPr>
              <a:t>g(t)=3sinh(2t)+3sin(2t)</a:t>
            </a:r>
          </a:p>
        </p:txBody>
      </p:sp>
      <p:pic>
        <p:nvPicPr>
          <p:cNvPr id="18437" name="Picture 3">
            <a:extLst>
              <a:ext uri="{FF2B5EF4-FFF2-40B4-BE49-F238E27FC236}">
                <a16:creationId xmlns:a16="http://schemas.microsoft.com/office/drawing/2014/main" id="{8DC5F56B-14DE-68B4-D3FF-F8B5AA4DE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1" y="3657601"/>
            <a:ext cx="44100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11">
            <a:extLst>
              <a:ext uri="{FF2B5EF4-FFF2-40B4-BE49-F238E27FC236}">
                <a16:creationId xmlns:a16="http://schemas.microsoft.com/office/drawing/2014/main" id="{C875C2CB-9858-A07D-C411-E7DF762AC051}"/>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Determining Laplace Transform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a:extLst>
              <a:ext uri="{FF2B5EF4-FFF2-40B4-BE49-F238E27FC236}">
                <a16:creationId xmlns:a16="http://schemas.microsoft.com/office/drawing/2014/main" id="{E3419EF3-498D-1A3A-83DA-1018831366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AA384637-2CBC-4191-9FD9-52EBBB1911B1}" type="slidenum">
              <a:rPr lang="en-US" altLang="en-US" i="0">
                <a:latin typeface="Arial" panose="020B0604020202020204" pitchFamily="34" charset="0"/>
              </a:rPr>
              <a:pPr/>
              <a:t>36</a:t>
            </a:fld>
            <a:endParaRPr lang="en-US" altLang="en-US" i="0">
              <a:latin typeface="Arial" panose="020B0604020202020204" pitchFamily="34" charset="0"/>
            </a:endParaRPr>
          </a:p>
        </p:txBody>
      </p:sp>
      <p:sp>
        <p:nvSpPr>
          <p:cNvPr id="31748" name="Rectangle 9">
            <a:extLst>
              <a:ext uri="{FF2B5EF4-FFF2-40B4-BE49-F238E27FC236}">
                <a16:creationId xmlns:a16="http://schemas.microsoft.com/office/drawing/2014/main" id="{8F2D3173-2FB6-442A-E28C-CB057853F417}"/>
              </a:ext>
            </a:extLst>
          </p:cNvPr>
          <p:cNvSpPr>
            <a:spLocks noChangeArrowheads="1"/>
          </p:cNvSpPr>
          <p:nvPr/>
        </p:nvSpPr>
        <p:spPr bwMode="auto">
          <a:xfrm>
            <a:off x="1828800" y="646113"/>
            <a:ext cx="8534400" cy="1123950"/>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defRPr/>
            </a:pPr>
            <a:r>
              <a:rPr lang="en-US" altLang="zh-CN" sz="2000" dirty="0">
                <a:solidFill>
                  <a:srgbClr val="FF0000"/>
                </a:solidFill>
                <a:latin typeface="Verdana" pitchFamily="34" charset="0"/>
                <a:ea typeface="宋体" pitchFamily="2" charset="-122"/>
              </a:rPr>
              <a:t>Example-4: </a:t>
            </a:r>
          </a:p>
          <a:p>
            <a:pPr marL="0" lvl="1" algn="just">
              <a:lnSpc>
                <a:spcPct val="95000"/>
              </a:lnSpc>
              <a:spcBef>
                <a:spcPts val="300"/>
              </a:spcBef>
              <a:spcAft>
                <a:spcPts val="300"/>
              </a:spcAft>
              <a:defRPr/>
            </a:pPr>
            <a:r>
              <a:rPr lang="en-US" altLang="zh-CN" sz="2000" dirty="0">
                <a:latin typeface="Verdana" pitchFamily="34" charset="0"/>
                <a:ea typeface="宋体" pitchFamily="2" charset="-122"/>
              </a:rPr>
              <a:t>Find the Laplace transform of the following function:</a:t>
            </a:r>
            <a:endParaRPr lang="en-US" altLang="zh-CN" sz="2000" dirty="0">
              <a:solidFill>
                <a:srgbClr val="FF0000"/>
              </a:solidFill>
              <a:latin typeface="Verdana" pitchFamily="34" charset="0"/>
              <a:ea typeface="宋体" pitchFamily="2" charset="-122"/>
            </a:endParaRPr>
          </a:p>
          <a:p>
            <a:pPr lvl="1" indent="-457200" algn="ctr">
              <a:lnSpc>
                <a:spcPct val="95000"/>
              </a:lnSpc>
              <a:spcBef>
                <a:spcPts val="300"/>
              </a:spcBef>
              <a:spcAft>
                <a:spcPts val="300"/>
              </a:spcAft>
              <a:defRPr/>
            </a:pPr>
            <a:r>
              <a:rPr lang="en-US" altLang="zh-CN" sz="2000" dirty="0">
                <a:solidFill>
                  <a:srgbClr val="00CC00"/>
                </a:solidFill>
                <a:latin typeface="Verdana" pitchFamily="34" charset="0"/>
                <a:ea typeface="宋体" pitchFamily="2" charset="-122"/>
              </a:rPr>
              <a:t>h(t)=e</a:t>
            </a:r>
            <a:r>
              <a:rPr lang="en-US" altLang="zh-CN" sz="2000" baseline="30000" dirty="0">
                <a:solidFill>
                  <a:srgbClr val="00CC00"/>
                </a:solidFill>
                <a:latin typeface="Verdana" pitchFamily="34" charset="0"/>
                <a:ea typeface="宋体" pitchFamily="2" charset="-122"/>
              </a:rPr>
              <a:t>3t</a:t>
            </a:r>
            <a:r>
              <a:rPr lang="en-US" altLang="zh-CN" sz="2000" dirty="0">
                <a:solidFill>
                  <a:srgbClr val="00CC00"/>
                </a:solidFill>
                <a:latin typeface="Verdana" pitchFamily="34" charset="0"/>
                <a:ea typeface="宋体" pitchFamily="2" charset="-122"/>
              </a:rPr>
              <a:t>+cos(6t)-e</a:t>
            </a:r>
            <a:r>
              <a:rPr lang="en-US" altLang="zh-CN" sz="2000" baseline="30000" dirty="0">
                <a:solidFill>
                  <a:srgbClr val="00CC00"/>
                </a:solidFill>
                <a:latin typeface="Verdana" pitchFamily="34" charset="0"/>
                <a:ea typeface="宋体" pitchFamily="2" charset="-122"/>
              </a:rPr>
              <a:t>3t </a:t>
            </a:r>
            <a:r>
              <a:rPr lang="en-US" altLang="zh-CN" sz="2000" dirty="0" err="1">
                <a:solidFill>
                  <a:srgbClr val="00CC00"/>
                </a:solidFill>
                <a:latin typeface="Verdana" pitchFamily="34" charset="0"/>
                <a:ea typeface="宋体" pitchFamily="2" charset="-122"/>
              </a:rPr>
              <a:t>cos</a:t>
            </a:r>
            <a:r>
              <a:rPr lang="en-US" altLang="zh-CN" sz="2000" dirty="0">
                <a:solidFill>
                  <a:srgbClr val="00CC00"/>
                </a:solidFill>
                <a:latin typeface="Verdana" pitchFamily="34" charset="0"/>
                <a:ea typeface="宋体" pitchFamily="2" charset="-122"/>
              </a:rPr>
              <a:t>(6t)</a:t>
            </a:r>
          </a:p>
        </p:txBody>
      </p:sp>
      <p:sp>
        <p:nvSpPr>
          <p:cNvPr id="19460" name="Rectangle 9">
            <a:extLst>
              <a:ext uri="{FF2B5EF4-FFF2-40B4-BE49-F238E27FC236}">
                <a16:creationId xmlns:a16="http://schemas.microsoft.com/office/drawing/2014/main" id="{83B09AA6-0AAC-5B5D-63EC-0A48238D48F0}"/>
              </a:ext>
            </a:extLst>
          </p:cNvPr>
          <p:cNvSpPr>
            <a:spLocks noChangeArrowheads="1"/>
          </p:cNvSpPr>
          <p:nvPr/>
        </p:nvSpPr>
        <p:spPr bwMode="auto">
          <a:xfrm>
            <a:off x="1828800" y="2532063"/>
            <a:ext cx="8534400" cy="812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2000" i="0">
                <a:solidFill>
                  <a:srgbClr val="3333FF"/>
                </a:solidFill>
                <a:latin typeface="Verdana" panose="020B0604030504040204" pitchFamily="34" charset="0"/>
                <a:ea typeface="宋体" panose="02010600030101010101" pitchFamily="2" charset="-122"/>
              </a:rPr>
              <a:t>Solution:</a:t>
            </a:r>
          </a:p>
          <a:p>
            <a:pPr lvl="1" algn="just">
              <a:lnSpc>
                <a:spcPct val="95000"/>
              </a:lnSpc>
              <a:spcBef>
                <a:spcPts val="300"/>
              </a:spcBef>
              <a:spcAft>
                <a:spcPts val="300"/>
              </a:spcAft>
            </a:pPr>
            <a:r>
              <a:rPr lang="en-US" altLang="zh-CN" sz="2000" b="0" i="0">
                <a:latin typeface="Verdana" panose="020B0604030504040204" pitchFamily="34" charset="0"/>
                <a:ea typeface="宋体" panose="02010600030101010101" pitchFamily="2" charset="-122"/>
              </a:rPr>
              <a:t>		     </a:t>
            </a:r>
            <a:r>
              <a:rPr lang="en-US" altLang="zh-CN" sz="2400" b="0" i="0">
                <a:latin typeface="Verdana" panose="020B0604030504040204" pitchFamily="34" charset="0"/>
                <a:ea typeface="宋体" panose="02010600030101010101" pitchFamily="2" charset="-122"/>
              </a:rPr>
              <a:t>h(t)=e</a:t>
            </a:r>
            <a:r>
              <a:rPr lang="en-US" altLang="zh-CN" sz="2400" b="0" i="0" baseline="30000">
                <a:latin typeface="Verdana" panose="020B0604030504040204" pitchFamily="34" charset="0"/>
                <a:ea typeface="宋体" panose="02010600030101010101" pitchFamily="2" charset="-122"/>
              </a:rPr>
              <a:t>3t</a:t>
            </a:r>
            <a:r>
              <a:rPr lang="en-US" altLang="zh-CN" sz="2400" b="0" i="0">
                <a:latin typeface="Verdana" panose="020B0604030504040204" pitchFamily="34" charset="0"/>
                <a:ea typeface="宋体" panose="02010600030101010101" pitchFamily="2" charset="-122"/>
              </a:rPr>
              <a:t>+cos(6t)-e</a:t>
            </a:r>
            <a:r>
              <a:rPr lang="en-US" altLang="zh-CN" sz="2400" b="0" i="0" baseline="30000">
                <a:latin typeface="Verdana" panose="020B0604030504040204" pitchFamily="34" charset="0"/>
                <a:ea typeface="宋体" panose="02010600030101010101" pitchFamily="2" charset="-122"/>
              </a:rPr>
              <a:t>3t </a:t>
            </a:r>
            <a:r>
              <a:rPr lang="en-US" altLang="zh-CN" sz="2400" b="0" i="0">
                <a:latin typeface="Verdana" panose="020B0604030504040204" pitchFamily="34" charset="0"/>
                <a:ea typeface="宋体" panose="02010600030101010101" pitchFamily="2" charset="-122"/>
              </a:rPr>
              <a:t>cos(6t)</a:t>
            </a:r>
          </a:p>
        </p:txBody>
      </p:sp>
      <p:pic>
        <p:nvPicPr>
          <p:cNvPr id="19461" name="Picture 3">
            <a:extLst>
              <a:ext uri="{FF2B5EF4-FFF2-40B4-BE49-F238E27FC236}">
                <a16:creationId xmlns:a16="http://schemas.microsoft.com/office/drawing/2014/main" id="{D3F9233B-1668-92EC-B415-32B78516D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3352800"/>
            <a:ext cx="58864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11">
            <a:extLst>
              <a:ext uri="{FF2B5EF4-FFF2-40B4-BE49-F238E27FC236}">
                <a16:creationId xmlns:a16="http://schemas.microsoft.com/office/drawing/2014/main" id="{3BF95B2A-97D2-4C6B-6B4D-5158EEBC65EE}"/>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Determining Laplace Transform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1">
            <a:extLst>
              <a:ext uri="{FF2B5EF4-FFF2-40B4-BE49-F238E27FC236}">
                <a16:creationId xmlns:a16="http://schemas.microsoft.com/office/drawing/2014/main" id="{D448C7DC-B1AE-A845-F275-85A33007FBD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A6B1CAD4-F3C7-4046-AEAA-54C3B5BB17FB}" type="slidenum">
              <a:rPr lang="en-US" altLang="en-US" i="0">
                <a:latin typeface="Arial" panose="020B0604020202020204" pitchFamily="34" charset="0"/>
              </a:rPr>
              <a:pPr/>
              <a:t>37</a:t>
            </a:fld>
            <a:endParaRPr lang="en-US" altLang="en-US" i="0">
              <a:latin typeface="Arial" panose="020B0604020202020204" pitchFamily="34" charset="0"/>
            </a:endParaRPr>
          </a:p>
        </p:txBody>
      </p:sp>
      <p:sp>
        <p:nvSpPr>
          <p:cNvPr id="20483" name="Rectangle 11">
            <a:extLst>
              <a:ext uri="{FF2B5EF4-FFF2-40B4-BE49-F238E27FC236}">
                <a16:creationId xmlns:a16="http://schemas.microsoft.com/office/drawing/2014/main" id="{9397698C-170F-3587-DF07-D0F6D1903EFB}"/>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Determining Inverse Laplace Transform</a:t>
            </a:r>
          </a:p>
        </p:txBody>
      </p:sp>
      <p:sp>
        <p:nvSpPr>
          <p:cNvPr id="27652" name="Rectangle 9">
            <a:extLst>
              <a:ext uri="{FF2B5EF4-FFF2-40B4-BE49-F238E27FC236}">
                <a16:creationId xmlns:a16="http://schemas.microsoft.com/office/drawing/2014/main" id="{48415F31-9856-A298-9FF0-EC148575AD41}"/>
              </a:ext>
            </a:extLst>
          </p:cNvPr>
          <p:cNvSpPr>
            <a:spLocks noChangeArrowheads="1"/>
          </p:cNvSpPr>
          <p:nvPr/>
        </p:nvSpPr>
        <p:spPr bwMode="auto">
          <a:xfrm>
            <a:off x="1828800" y="646113"/>
            <a:ext cx="8534400" cy="5791200"/>
          </a:xfrm>
          <a:prstGeom prst="rect">
            <a:avLst/>
          </a:prstGeom>
          <a:solidFill>
            <a:schemeClr val="bg1"/>
          </a:solidFill>
          <a:ln w="9525">
            <a:noFill/>
            <a:miter lim="800000"/>
            <a:headEnd/>
            <a:tailEnd/>
          </a:ln>
        </p:spPr>
        <p:txBody>
          <a:bodyPr>
            <a:spAutoFit/>
          </a:bodyPr>
          <a:lstStyle/>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Laplace transform converts a time-domain signal into s-domain. Inverse Laplace transform is used to determine time-domain signal from s-domain.</a:t>
            </a:r>
          </a:p>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If Laplace transform of a time-domain signal x(t) is X(s), then inverse Laplace transform of X(s) is:</a:t>
            </a:r>
          </a:p>
          <a:p>
            <a:pPr lvl="1" indent="-457200" algn="just">
              <a:lnSpc>
                <a:spcPct val="95000"/>
              </a:lnSpc>
              <a:spcBef>
                <a:spcPts val="300"/>
              </a:spcBef>
              <a:spcAft>
                <a:spcPts val="300"/>
              </a:spcAft>
              <a:buFont typeface="Wingdings" pitchFamily="2" charset="2"/>
              <a:buChar char="Ø"/>
              <a:defRPr/>
            </a:pPr>
            <a:endParaRPr lang="en-US" altLang="zh-CN" sz="1900" dirty="0">
              <a:latin typeface="Verdana" pitchFamily="34" charset="0"/>
              <a:ea typeface="宋体" pitchFamily="2" charset="-122"/>
            </a:endParaRPr>
          </a:p>
          <a:p>
            <a:pPr lvl="1" indent="-457200" algn="just">
              <a:lnSpc>
                <a:spcPct val="95000"/>
              </a:lnSpc>
              <a:spcBef>
                <a:spcPts val="300"/>
              </a:spcBef>
              <a:spcAft>
                <a:spcPts val="300"/>
              </a:spcAft>
              <a:buFont typeface="Wingdings" pitchFamily="2" charset="2"/>
              <a:buChar char="Ø"/>
              <a:defRPr/>
            </a:pPr>
            <a:endParaRPr lang="en-US" altLang="zh-CN" sz="1900" dirty="0">
              <a:latin typeface="Verdana" pitchFamily="34" charset="0"/>
              <a:ea typeface="宋体" pitchFamily="2" charset="-122"/>
            </a:endParaRPr>
          </a:p>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The key to doing inverse transforms is to look at the denominator (</a:t>
            </a:r>
            <a:r>
              <a:rPr lang="bn-IN" altLang="zh-CN" sz="1900" dirty="0">
                <a:latin typeface="Verdana" pitchFamily="34" charset="0"/>
                <a:ea typeface="宋体" pitchFamily="2" charset="-122"/>
              </a:rPr>
              <a:t>হর</a:t>
            </a:r>
            <a:r>
              <a:rPr lang="en-US" altLang="zh-CN" sz="1900" dirty="0">
                <a:latin typeface="Verdana" pitchFamily="34" charset="0"/>
                <a:ea typeface="宋体" pitchFamily="2" charset="-122"/>
              </a:rPr>
              <a:t>) and try to identify what you have got there.</a:t>
            </a:r>
          </a:p>
          <a:p>
            <a:pPr marL="1371600" lvl="1" indent="-457200" algn="just">
              <a:lnSpc>
                <a:spcPct val="95000"/>
              </a:lnSpc>
              <a:spcBef>
                <a:spcPts val="300"/>
              </a:spcBef>
              <a:spcAft>
                <a:spcPts val="300"/>
              </a:spcAft>
              <a:buFont typeface="Wingdings" pitchFamily="2" charset="2"/>
              <a:buChar char="v"/>
              <a:defRPr/>
            </a:pPr>
            <a:r>
              <a:rPr lang="en-US" altLang="zh-CN" sz="1600" dirty="0">
                <a:latin typeface="Verdana" pitchFamily="34" charset="0"/>
                <a:ea typeface="宋体" pitchFamily="2" charset="-122"/>
              </a:rPr>
              <a:t>If there is only one entry in the</a:t>
            </a:r>
            <a:r>
              <a:rPr lang="bn-IN" altLang="zh-CN" sz="1600" dirty="0">
                <a:latin typeface="Verdana" pitchFamily="34" charset="0"/>
                <a:ea typeface="宋体" pitchFamily="2" charset="-122"/>
              </a:rPr>
              <a:t> </a:t>
            </a:r>
            <a:r>
              <a:rPr lang="en-US" altLang="zh-CN" sz="1600" dirty="0">
                <a:latin typeface="Verdana" pitchFamily="34" charset="0"/>
                <a:ea typeface="宋体" pitchFamily="2" charset="-122"/>
              </a:rPr>
              <a:t>given problem that has a particular denominator, the next step is to make sure the numerator is correctly set up for the inverse transform process. If it is not, correct it and then take the inverse transform.</a:t>
            </a:r>
          </a:p>
          <a:p>
            <a:pPr marL="1371600" lvl="1" indent="-457200" algn="just">
              <a:lnSpc>
                <a:spcPct val="95000"/>
              </a:lnSpc>
              <a:spcBef>
                <a:spcPts val="300"/>
              </a:spcBef>
              <a:spcAft>
                <a:spcPts val="300"/>
              </a:spcAft>
              <a:buFont typeface="Wingdings" pitchFamily="2" charset="2"/>
              <a:buChar char="v"/>
              <a:defRPr/>
            </a:pPr>
            <a:r>
              <a:rPr lang="en-US" altLang="zh-CN" sz="1600" dirty="0">
                <a:latin typeface="Verdana" pitchFamily="34" charset="0"/>
                <a:ea typeface="宋体" pitchFamily="2" charset="-122"/>
              </a:rPr>
              <a:t>If there is more than one entry in the given problem that has a particular denominator, then the numerators of each will be different, so go up to the numerator and see which one you have got.  If you need to correct the numerator to get it into the correct form and then take the inverse transform. </a:t>
            </a:r>
          </a:p>
          <a:p>
            <a:pPr lvl="1" indent="-457200" algn="just">
              <a:lnSpc>
                <a:spcPct val="95000"/>
              </a:lnSpc>
              <a:spcBef>
                <a:spcPts val="300"/>
              </a:spcBef>
              <a:spcAft>
                <a:spcPts val="300"/>
              </a:spcAft>
              <a:buFont typeface="Wingdings" pitchFamily="2" charset="2"/>
              <a:buChar char="Ø"/>
              <a:defRPr/>
            </a:pPr>
            <a:r>
              <a:rPr lang="en-US" altLang="zh-CN" sz="1900" dirty="0">
                <a:latin typeface="Verdana" pitchFamily="34" charset="0"/>
                <a:ea typeface="宋体" pitchFamily="2" charset="-122"/>
              </a:rPr>
              <a:t>So, with this advice in mind let us see if we can take some inverse transforms.</a:t>
            </a:r>
          </a:p>
        </p:txBody>
      </p:sp>
      <p:pic>
        <p:nvPicPr>
          <p:cNvPr id="20485" name="Picture 3">
            <a:extLst>
              <a:ext uri="{FF2B5EF4-FFF2-40B4-BE49-F238E27FC236}">
                <a16:creationId xmlns:a16="http://schemas.microsoft.com/office/drawing/2014/main" id="{3076F8F6-0E2F-8285-153E-8AFA465FD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286001"/>
            <a:ext cx="2514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a:extLst>
              <a:ext uri="{FF2B5EF4-FFF2-40B4-BE49-F238E27FC236}">
                <a16:creationId xmlns:a16="http://schemas.microsoft.com/office/drawing/2014/main" id="{EEFD6BD9-EB27-B574-FB69-CD386EBC67D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DB7F21A1-AAED-4D5A-8A48-C5716D91B930}" type="slidenum">
              <a:rPr lang="en-US" altLang="en-US" i="0">
                <a:latin typeface="Arial" panose="020B0604020202020204" pitchFamily="34" charset="0"/>
              </a:rPr>
              <a:pPr/>
              <a:t>38</a:t>
            </a:fld>
            <a:endParaRPr lang="en-US" altLang="en-US" i="0">
              <a:latin typeface="Arial" panose="020B0604020202020204" pitchFamily="34" charset="0"/>
            </a:endParaRPr>
          </a:p>
        </p:txBody>
      </p:sp>
      <p:sp>
        <p:nvSpPr>
          <p:cNvPr id="22531" name="Rectangle 11">
            <a:extLst>
              <a:ext uri="{FF2B5EF4-FFF2-40B4-BE49-F238E27FC236}">
                <a16:creationId xmlns:a16="http://schemas.microsoft.com/office/drawing/2014/main" id="{6ECE9819-AD44-5A4B-9E47-D3CAED542E6E}"/>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Determining Inverse Laplace Transform</a:t>
            </a:r>
          </a:p>
        </p:txBody>
      </p:sp>
      <p:sp>
        <p:nvSpPr>
          <p:cNvPr id="22532" name="Rectangle 9">
            <a:extLst>
              <a:ext uri="{FF2B5EF4-FFF2-40B4-BE49-F238E27FC236}">
                <a16:creationId xmlns:a16="http://schemas.microsoft.com/office/drawing/2014/main" id="{6E767365-2662-E2ED-3CD8-7AE70990212B}"/>
              </a:ext>
            </a:extLst>
          </p:cNvPr>
          <p:cNvSpPr>
            <a:spLocks noChangeArrowheads="1"/>
          </p:cNvSpPr>
          <p:nvPr/>
        </p:nvSpPr>
        <p:spPr bwMode="auto">
          <a:xfrm>
            <a:off x="1828800" y="646114"/>
            <a:ext cx="8534400" cy="725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FF0000"/>
                </a:solidFill>
                <a:latin typeface="Verdana" panose="020B0604030504040204" pitchFamily="34" charset="0"/>
                <a:ea typeface="宋体" panose="02010600030101010101" pitchFamily="2" charset="-122"/>
              </a:rPr>
              <a:t>Example-1:</a:t>
            </a:r>
          </a:p>
          <a:p>
            <a:pPr lvl="1" algn="just">
              <a:lnSpc>
                <a:spcPct val="95000"/>
              </a:lnSpc>
              <a:spcBef>
                <a:spcPts val="300"/>
              </a:spcBef>
              <a:spcAft>
                <a:spcPts val="300"/>
              </a:spcAft>
            </a:pPr>
            <a:r>
              <a:rPr lang="en-US" altLang="zh-CN" sz="1900" b="0" i="0">
                <a:latin typeface="Verdana" panose="020B0604030504040204" pitchFamily="34" charset="0"/>
                <a:ea typeface="宋体" panose="02010600030101010101" pitchFamily="2" charset="-122"/>
              </a:rPr>
              <a:t>Find the inverse Laplace transforms of the function given below.</a:t>
            </a:r>
            <a:endParaRPr lang="en-US" altLang="zh-CN" sz="1900" i="0">
              <a:solidFill>
                <a:srgbClr val="FF0000"/>
              </a:solidFill>
              <a:latin typeface="Verdana" panose="020B0604030504040204" pitchFamily="34" charset="0"/>
              <a:ea typeface="宋体" panose="02010600030101010101" pitchFamily="2" charset="-122"/>
            </a:endParaRPr>
          </a:p>
        </p:txBody>
      </p:sp>
      <p:sp>
        <p:nvSpPr>
          <p:cNvPr id="22533" name="Rectangle 9">
            <a:extLst>
              <a:ext uri="{FF2B5EF4-FFF2-40B4-BE49-F238E27FC236}">
                <a16:creationId xmlns:a16="http://schemas.microsoft.com/office/drawing/2014/main" id="{DCF9FA66-F07E-C46E-CC16-9297FE07F8B7}"/>
              </a:ext>
            </a:extLst>
          </p:cNvPr>
          <p:cNvSpPr>
            <a:spLocks noChangeArrowheads="1"/>
          </p:cNvSpPr>
          <p:nvPr/>
        </p:nvSpPr>
        <p:spPr bwMode="auto">
          <a:xfrm>
            <a:off x="1828800" y="1900238"/>
            <a:ext cx="8534400" cy="2824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3333FF"/>
                </a:solidFill>
                <a:latin typeface="Verdana" panose="020B0604030504040204" pitchFamily="34" charset="0"/>
                <a:ea typeface="宋体" panose="02010600030101010101" pitchFamily="2" charset="-122"/>
              </a:rPr>
              <a:t>Solution:</a:t>
            </a: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From the denominator of the first term it looks that the first term is just a constant.  The correct numerator for this term is a “1” so we will just factor the 6 out before taking the inverse transform.  </a:t>
            </a: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The second term appears to be an exponential with a = 8 and the numerator is exactly what it needs to be.  </a:t>
            </a:r>
          </a:p>
          <a:p>
            <a:pPr lvl="1" algn="just">
              <a:lnSpc>
                <a:spcPct val="95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The third term also appears to be an exponential and we will need to factor the 4 out before taking the inverse transforms.</a:t>
            </a:r>
          </a:p>
        </p:txBody>
      </p:sp>
      <p:pic>
        <p:nvPicPr>
          <p:cNvPr id="22534" name="Picture 4">
            <a:extLst>
              <a:ext uri="{FF2B5EF4-FFF2-40B4-BE49-F238E27FC236}">
                <a16:creationId xmlns:a16="http://schemas.microsoft.com/office/drawing/2014/main" id="{72BB9952-F9BB-270C-BA90-8A7038B6B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117" b="75970"/>
          <a:stretch>
            <a:fillRect/>
          </a:stretch>
        </p:blipFill>
        <p:spPr bwMode="auto">
          <a:xfrm>
            <a:off x="5410200" y="1344614"/>
            <a:ext cx="27813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2">
            <a:extLst>
              <a:ext uri="{FF2B5EF4-FFF2-40B4-BE49-F238E27FC236}">
                <a16:creationId xmlns:a16="http://schemas.microsoft.com/office/drawing/2014/main" id="{578397A9-B5FD-72C7-C125-ECDDD46176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6214" y="4724400"/>
            <a:ext cx="3862387"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a:extLst>
              <a:ext uri="{FF2B5EF4-FFF2-40B4-BE49-F238E27FC236}">
                <a16:creationId xmlns:a16="http://schemas.microsoft.com/office/drawing/2014/main" id="{BF852118-54C4-BA89-8322-F83B89FAD1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B7572990-0301-4EC9-A378-932FB3BA6DFD}" type="slidenum">
              <a:rPr lang="en-US" altLang="en-US" i="0">
                <a:latin typeface="Arial" panose="020B0604020202020204" pitchFamily="34" charset="0"/>
              </a:rPr>
              <a:pPr/>
              <a:t>39</a:t>
            </a:fld>
            <a:endParaRPr lang="en-US" altLang="en-US" i="0">
              <a:latin typeface="Arial" panose="020B0604020202020204" pitchFamily="34" charset="0"/>
            </a:endParaRPr>
          </a:p>
        </p:txBody>
      </p:sp>
      <p:sp>
        <p:nvSpPr>
          <p:cNvPr id="23555" name="Rectangle 11">
            <a:extLst>
              <a:ext uri="{FF2B5EF4-FFF2-40B4-BE49-F238E27FC236}">
                <a16:creationId xmlns:a16="http://schemas.microsoft.com/office/drawing/2014/main" id="{EA0041E9-7394-8736-8F0B-CE1F44DB6EBE}"/>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Determining Inverse Laplace Transform</a:t>
            </a:r>
          </a:p>
        </p:txBody>
      </p:sp>
      <p:sp>
        <p:nvSpPr>
          <p:cNvPr id="23556" name="Rectangle 9">
            <a:extLst>
              <a:ext uri="{FF2B5EF4-FFF2-40B4-BE49-F238E27FC236}">
                <a16:creationId xmlns:a16="http://schemas.microsoft.com/office/drawing/2014/main" id="{1293CA87-04E0-B4AE-681C-69C1652F2B23}"/>
              </a:ext>
            </a:extLst>
          </p:cNvPr>
          <p:cNvSpPr>
            <a:spLocks noChangeArrowheads="1"/>
          </p:cNvSpPr>
          <p:nvPr/>
        </p:nvSpPr>
        <p:spPr bwMode="auto">
          <a:xfrm>
            <a:off x="1828800" y="646114"/>
            <a:ext cx="8534400" cy="725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FF0000"/>
                </a:solidFill>
                <a:latin typeface="Verdana" panose="020B0604030504040204" pitchFamily="34" charset="0"/>
                <a:ea typeface="宋体" panose="02010600030101010101" pitchFamily="2" charset="-122"/>
              </a:rPr>
              <a:t>Example-2:</a:t>
            </a:r>
          </a:p>
          <a:p>
            <a:pPr lvl="1" algn="just">
              <a:lnSpc>
                <a:spcPct val="95000"/>
              </a:lnSpc>
              <a:spcBef>
                <a:spcPts val="300"/>
              </a:spcBef>
              <a:spcAft>
                <a:spcPts val="300"/>
              </a:spcAft>
            </a:pPr>
            <a:r>
              <a:rPr lang="en-US" altLang="zh-CN" sz="1900" b="0" i="0">
                <a:latin typeface="Verdana" panose="020B0604030504040204" pitchFamily="34" charset="0"/>
                <a:ea typeface="宋体" panose="02010600030101010101" pitchFamily="2" charset="-122"/>
              </a:rPr>
              <a:t>Find the inverse Laplace transforms of the function given below.</a:t>
            </a:r>
            <a:endParaRPr lang="en-US" altLang="zh-CN" sz="1900" i="0">
              <a:solidFill>
                <a:srgbClr val="FF0000"/>
              </a:solidFill>
              <a:latin typeface="Verdana" panose="020B0604030504040204" pitchFamily="34" charset="0"/>
              <a:ea typeface="宋体" panose="02010600030101010101" pitchFamily="2" charset="-122"/>
            </a:endParaRPr>
          </a:p>
        </p:txBody>
      </p:sp>
      <p:sp>
        <p:nvSpPr>
          <p:cNvPr id="23557" name="Rectangle 9">
            <a:extLst>
              <a:ext uri="{FF2B5EF4-FFF2-40B4-BE49-F238E27FC236}">
                <a16:creationId xmlns:a16="http://schemas.microsoft.com/office/drawing/2014/main" id="{B08963BB-9A00-7A4F-9B1B-E785C35C67B2}"/>
              </a:ext>
            </a:extLst>
          </p:cNvPr>
          <p:cNvSpPr>
            <a:spLocks noChangeArrowheads="1"/>
          </p:cNvSpPr>
          <p:nvPr/>
        </p:nvSpPr>
        <p:spPr bwMode="auto">
          <a:xfrm>
            <a:off x="1828800" y="1666876"/>
            <a:ext cx="8534400" cy="3743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0000"/>
              </a:lnSpc>
              <a:spcBef>
                <a:spcPts val="300"/>
              </a:spcBef>
              <a:spcAft>
                <a:spcPts val="300"/>
              </a:spcAft>
            </a:pPr>
            <a:r>
              <a:rPr lang="en-US" altLang="zh-CN" sz="1900" i="0">
                <a:solidFill>
                  <a:srgbClr val="3333FF"/>
                </a:solidFill>
                <a:latin typeface="Verdana" panose="020B0604030504040204" pitchFamily="34" charset="0"/>
                <a:ea typeface="宋体" panose="02010600030101010101" pitchFamily="2" charset="-122"/>
              </a:rPr>
              <a:t>Solution:</a:t>
            </a:r>
          </a:p>
          <a:p>
            <a:pPr lvl="1" algn="just">
              <a:lnSpc>
                <a:spcPct val="90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The first term looks like an exponential with a=-2 and we will need to factor out the 19.  </a:t>
            </a:r>
          </a:p>
          <a:p>
            <a:pPr lvl="1" algn="just">
              <a:lnSpc>
                <a:spcPct val="90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The second term almost looks like an exponential, we have to factor the 3 out of the denominator since it can’t be there for the inverse transform. </a:t>
            </a:r>
          </a:p>
          <a:p>
            <a:pPr lvl="1" algn="just">
              <a:lnSpc>
                <a:spcPct val="90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The denominator of the third term appears to be in the table with n=4. The numerator however, is not correct for this.  There is currently a 7 in the numerator and we need a 4! = 24 in the numerator. This is very easy to fix. Whenever a numerator is off by a multiplicative constant, all we need to do is put the constant that we need in the numerator. We will just need to remember to take it back out by dividing by the same constant.</a:t>
            </a:r>
          </a:p>
        </p:txBody>
      </p:sp>
      <p:pic>
        <p:nvPicPr>
          <p:cNvPr id="23558" name="Picture 4">
            <a:extLst>
              <a:ext uri="{FF2B5EF4-FFF2-40B4-BE49-F238E27FC236}">
                <a16:creationId xmlns:a16="http://schemas.microsoft.com/office/drawing/2014/main" id="{A76D6C7F-585C-EE05-B843-88797819D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117" t="24173" b="48344"/>
          <a:stretch>
            <a:fillRect/>
          </a:stretch>
        </p:blipFill>
        <p:spPr bwMode="auto">
          <a:xfrm>
            <a:off x="4381500" y="1330326"/>
            <a:ext cx="27813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2">
            <a:extLst>
              <a:ext uri="{FF2B5EF4-FFF2-40B4-BE49-F238E27FC236}">
                <a16:creationId xmlns:a16="http://schemas.microsoft.com/office/drawing/2014/main" id="{31238A78-27D0-E4E4-B10C-F42322D7E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5372100"/>
            <a:ext cx="382905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3">
            <a:extLst>
              <a:ext uri="{FF2B5EF4-FFF2-40B4-BE49-F238E27FC236}">
                <a16:creationId xmlns:a16="http://schemas.microsoft.com/office/drawing/2014/main" id="{41FFF1B7-C002-0748-5F9F-2CE3D8B99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1" y="5876926"/>
            <a:ext cx="28098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8D47CA-3B9F-E42C-5254-F568C83124DF}"/>
              </a:ext>
            </a:extLst>
          </p:cNvPr>
          <p:cNvPicPr>
            <a:picLocks noChangeAspect="1"/>
          </p:cNvPicPr>
          <p:nvPr/>
        </p:nvPicPr>
        <p:blipFill rotWithShape="1">
          <a:blip r:embed="rId2"/>
          <a:srcRect l="6061" r="5714"/>
          <a:stretch/>
        </p:blipFill>
        <p:spPr>
          <a:xfrm>
            <a:off x="0" y="0"/>
            <a:ext cx="12191999" cy="6858000"/>
          </a:xfrm>
          <a:prstGeom prst="rect">
            <a:avLst/>
          </a:prstGeom>
        </p:spPr>
      </p:pic>
    </p:spTree>
    <p:extLst>
      <p:ext uri="{BB962C8B-B14F-4D97-AF65-F5344CB8AC3E}">
        <p14:creationId xmlns:p14="http://schemas.microsoft.com/office/powerpoint/2010/main" val="2315327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a:extLst>
              <a:ext uri="{FF2B5EF4-FFF2-40B4-BE49-F238E27FC236}">
                <a16:creationId xmlns:a16="http://schemas.microsoft.com/office/drawing/2014/main" id="{815F2F2B-258F-A0D7-F479-0AE51302A47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F5DC9669-9285-4A53-9A78-AAE5AB3ED14E}" type="slidenum">
              <a:rPr lang="en-US" altLang="en-US" i="0">
                <a:latin typeface="Arial" panose="020B0604020202020204" pitchFamily="34" charset="0"/>
              </a:rPr>
              <a:pPr/>
              <a:t>40</a:t>
            </a:fld>
            <a:endParaRPr lang="en-US" altLang="en-US" i="0">
              <a:latin typeface="Arial" panose="020B0604020202020204" pitchFamily="34" charset="0"/>
            </a:endParaRPr>
          </a:p>
        </p:txBody>
      </p:sp>
      <p:sp>
        <p:nvSpPr>
          <p:cNvPr id="24579" name="Rectangle 11">
            <a:extLst>
              <a:ext uri="{FF2B5EF4-FFF2-40B4-BE49-F238E27FC236}">
                <a16:creationId xmlns:a16="http://schemas.microsoft.com/office/drawing/2014/main" id="{11498338-6603-E6F1-2792-14688C8B0A9B}"/>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Determining Inverse Laplace Transform</a:t>
            </a:r>
          </a:p>
        </p:txBody>
      </p:sp>
      <p:sp>
        <p:nvSpPr>
          <p:cNvPr id="24580" name="Rectangle 9">
            <a:extLst>
              <a:ext uri="{FF2B5EF4-FFF2-40B4-BE49-F238E27FC236}">
                <a16:creationId xmlns:a16="http://schemas.microsoft.com/office/drawing/2014/main" id="{64F3A1FC-E1B0-5FD3-73A0-30B868BF7CB6}"/>
              </a:ext>
            </a:extLst>
          </p:cNvPr>
          <p:cNvSpPr>
            <a:spLocks noChangeArrowheads="1"/>
          </p:cNvSpPr>
          <p:nvPr/>
        </p:nvSpPr>
        <p:spPr bwMode="auto">
          <a:xfrm>
            <a:off x="1828800" y="646114"/>
            <a:ext cx="8534400" cy="725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FF0000"/>
                </a:solidFill>
                <a:latin typeface="Verdana" panose="020B0604030504040204" pitchFamily="34" charset="0"/>
                <a:ea typeface="宋体" panose="02010600030101010101" pitchFamily="2" charset="-122"/>
              </a:rPr>
              <a:t>Example-3:</a:t>
            </a:r>
          </a:p>
          <a:p>
            <a:pPr lvl="1" algn="just">
              <a:lnSpc>
                <a:spcPct val="95000"/>
              </a:lnSpc>
              <a:spcBef>
                <a:spcPts val="300"/>
              </a:spcBef>
              <a:spcAft>
                <a:spcPts val="300"/>
              </a:spcAft>
            </a:pPr>
            <a:r>
              <a:rPr lang="en-US" altLang="zh-CN" sz="1900" b="0" i="0">
                <a:latin typeface="Verdana" panose="020B0604030504040204" pitchFamily="34" charset="0"/>
                <a:ea typeface="宋体" panose="02010600030101010101" pitchFamily="2" charset="-122"/>
              </a:rPr>
              <a:t>Find the inverse Laplace transforms of the function given below.</a:t>
            </a:r>
            <a:endParaRPr lang="en-US" altLang="zh-CN" sz="1900" i="0">
              <a:solidFill>
                <a:srgbClr val="FF0000"/>
              </a:solidFill>
              <a:latin typeface="Verdana" panose="020B0604030504040204" pitchFamily="34" charset="0"/>
              <a:ea typeface="宋体" panose="02010600030101010101" pitchFamily="2" charset="-122"/>
            </a:endParaRPr>
          </a:p>
        </p:txBody>
      </p:sp>
      <p:sp>
        <p:nvSpPr>
          <p:cNvPr id="24581" name="Rectangle 9">
            <a:extLst>
              <a:ext uri="{FF2B5EF4-FFF2-40B4-BE49-F238E27FC236}">
                <a16:creationId xmlns:a16="http://schemas.microsoft.com/office/drawing/2014/main" id="{18D1167F-30A5-4000-387F-9BA4BAD146DF}"/>
              </a:ext>
            </a:extLst>
          </p:cNvPr>
          <p:cNvSpPr>
            <a:spLocks noChangeArrowheads="1"/>
          </p:cNvSpPr>
          <p:nvPr/>
        </p:nvSpPr>
        <p:spPr bwMode="auto">
          <a:xfrm>
            <a:off x="1828800" y="1874838"/>
            <a:ext cx="8534400" cy="2087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0000"/>
              </a:lnSpc>
              <a:spcBef>
                <a:spcPts val="300"/>
              </a:spcBef>
              <a:spcAft>
                <a:spcPts val="300"/>
              </a:spcAft>
            </a:pPr>
            <a:r>
              <a:rPr lang="en-US" altLang="zh-CN" sz="1900" i="0">
                <a:solidFill>
                  <a:srgbClr val="3333FF"/>
                </a:solidFill>
                <a:latin typeface="Verdana" panose="020B0604030504040204" pitchFamily="34" charset="0"/>
                <a:ea typeface="宋体" panose="02010600030101010101" pitchFamily="2" charset="-122"/>
              </a:rPr>
              <a:t>Solution:</a:t>
            </a:r>
          </a:p>
          <a:p>
            <a:pPr lvl="1" algn="just">
              <a:lnSpc>
                <a:spcPct val="90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Here, the denominator in both terms are same. The first term has an s in the numerator. We need to factor the 6 out of the numerator.</a:t>
            </a:r>
          </a:p>
          <a:p>
            <a:pPr lvl="1" algn="just">
              <a:lnSpc>
                <a:spcPct val="90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The second term has only a constant in the numerator and we need to multiply/divide a 5 in the numerator to get it correct for the table.</a:t>
            </a:r>
          </a:p>
        </p:txBody>
      </p:sp>
      <p:pic>
        <p:nvPicPr>
          <p:cNvPr id="24582" name="Picture 4">
            <a:extLst>
              <a:ext uri="{FF2B5EF4-FFF2-40B4-BE49-F238E27FC236}">
                <a16:creationId xmlns:a16="http://schemas.microsoft.com/office/drawing/2014/main" id="{B5C2C514-9625-C25E-DFF9-59B05562B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117" t="51799" b="24173"/>
          <a:stretch>
            <a:fillRect/>
          </a:stretch>
        </p:blipFill>
        <p:spPr bwMode="auto">
          <a:xfrm>
            <a:off x="4433889" y="1371600"/>
            <a:ext cx="33305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2">
            <a:extLst>
              <a:ext uri="{FF2B5EF4-FFF2-40B4-BE49-F238E27FC236}">
                <a16:creationId xmlns:a16="http://schemas.microsoft.com/office/drawing/2014/main" id="{F9A076DD-573E-2D11-4BA8-89A32824E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14" y="3614738"/>
            <a:ext cx="4637087"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a:extLst>
              <a:ext uri="{FF2B5EF4-FFF2-40B4-BE49-F238E27FC236}">
                <a16:creationId xmlns:a16="http://schemas.microsoft.com/office/drawing/2014/main" id="{9411359F-E090-B960-AB0D-7EA48DB24B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8.</a:t>
            </a:r>
            <a:fld id="{3008C4D0-C410-4194-A999-A50701A86AE9}" type="slidenum">
              <a:rPr lang="en-US" altLang="en-US" i="0">
                <a:latin typeface="Arial" panose="020B0604020202020204" pitchFamily="34" charset="0"/>
              </a:rPr>
              <a:pPr/>
              <a:t>41</a:t>
            </a:fld>
            <a:endParaRPr lang="en-US" altLang="en-US" i="0">
              <a:latin typeface="Arial" panose="020B0604020202020204" pitchFamily="34" charset="0"/>
            </a:endParaRPr>
          </a:p>
        </p:txBody>
      </p:sp>
      <p:sp>
        <p:nvSpPr>
          <p:cNvPr id="25603" name="Rectangle 11">
            <a:extLst>
              <a:ext uri="{FF2B5EF4-FFF2-40B4-BE49-F238E27FC236}">
                <a16:creationId xmlns:a16="http://schemas.microsoft.com/office/drawing/2014/main" id="{F744A011-8D40-4727-4D4C-A0AB0A6BE222}"/>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Determining Inverse Laplace Transform</a:t>
            </a:r>
          </a:p>
        </p:txBody>
      </p:sp>
      <p:sp>
        <p:nvSpPr>
          <p:cNvPr id="25604" name="Rectangle 9">
            <a:extLst>
              <a:ext uri="{FF2B5EF4-FFF2-40B4-BE49-F238E27FC236}">
                <a16:creationId xmlns:a16="http://schemas.microsoft.com/office/drawing/2014/main" id="{58A33755-0336-85B9-82CF-556B8637CB8C}"/>
              </a:ext>
            </a:extLst>
          </p:cNvPr>
          <p:cNvSpPr>
            <a:spLocks noChangeArrowheads="1"/>
          </p:cNvSpPr>
          <p:nvPr/>
        </p:nvSpPr>
        <p:spPr bwMode="auto">
          <a:xfrm>
            <a:off x="1828800" y="646114"/>
            <a:ext cx="8534400" cy="725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pPr>
            <a:r>
              <a:rPr lang="en-US" altLang="zh-CN" sz="1900" i="0">
                <a:solidFill>
                  <a:srgbClr val="FF0000"/>
                </a:solidFill>
                <a:latin typeface="Verdana" panose="020B0604030504040204" pitchFamily="34" charset="0"/>
                <a:ea typeface="宋体" panose="02010600030101010101" pitchFamily="2" charset="-122"/>
              </a:rPr>
              <a:t>Example-4:</a:t>
            </a:r>
          </a:p>
          <a:p>
            <a:pPr lvl="1" algn="just">
              <a:lnSpc>
                <a:spcPct val="95000"/>
              </a:lnSpc>
              <a:spcBef>
                <a:spcPts val="300"/>
              </a:spcBef>
              <a:spcAft>
                <a:spcPts val="300"/>
              </a:spcAft>
            </a:pPr>
            <a:r>
              <a:rPr lang="en-US" altLang="zh-CN" sz="1900" b="0" i="0">
                <a:latin typeface="Verdana" panose="020B0604030504040204" pitchFamily="34" charset="0"/>
                <a:ea typeface="宋体" panose="02010600030101010101" pitchFamily="2" charset="-122"/>
              </a:rPr>
              <a:t>Find the inverse Laplace transforms of the function given below.</a:t>
            </a:r>
            <a:endParaRPr lang="en-US" altLang="zh-CN" sz="1900" i="0">
              <a:solidFill>
                <a:srgbClr val="FF0000"/>
              </a:solidFill>
              <a:latin typeface="Verdana" panose="020B0604030504040204" pitchFamily="34" charset="0"/>
              <a:ea typeface="宋体" panose="02010600030101010101" pitchFamily="2" charset="-122"/>
            </a:endParaRPr>
          </a:p>
        </p:txBody>
      </p:sp>
      <p:sp>
        <p:nvSpPr>
          <p:cNvPr id="25605" name="Rectangle 9">
            <a:extLst>
              <a:ext uri="{FF2B5EF4-FFF2-40B4-BE49-F238E27FC236}">
                <a16:creationId xmlns:a16="http://schemas.microsoft.com/office/drawing/2014/main" id="{15176128-A53D-DB3D-2985-28AF5B444D48}"/>
              </a:ext>
            </a:extLst>
          </p:cNvPr>
          <p:cNvSpPr>
            <a:spLocks noChangeArrowheads="1"/>
          </p:cNvSpPr>
          <p:nvPr/>
        </p:nvSpPr>
        <p:spPr bwMode="auto">
          <a:xfrm>
            <a:off x="1828800" y="2514601"/>
            <a:ext cx="8534400" cy="1222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0000"/>
              </a:lnSpc>
              <a:spcBef>
                <a:spcPts val="300"/>
              </a:spcBef>
              <a:spcAft>
                <a:spcPts val="300"/>
              </a:spcAft>
            </a:pPr>
            <a:r>
              <a:rPr lang="en-US" altLang="zh-CN" sz="1900" i="0">
                <a:solidFill>
                  <a:srgbClr val="3333FF"/>
                </a:solidFill>
                <a:latin typeface="Verdana" panose="020B0604030504040204" pitchFamily="34" charset="0"/>
                <a:ea typeface="宋体" panose="02010600030101010101" pitchFamily="2" charset="-122"/>
              </a:rPr>
              <a:t>Solution:</a:t>
            </a:r>
          </a:p>
          <a:p>
            <a:pPr lvl="1" algn="just">
              <a:lnSpc>
                <a:spcPct val="90000"/>
              </a:lnSpc>
              <a:spcBef>
                <a:spcPts val="300"/>
              </a:spcBef>
              <a:spcAft>
                <a:spcPts val="300"/>
              </a:spcAft>
              <a:buFont typeface="Wingdings" panose="05000000000000000000" pitchFamily="2" charset="2"/>
              <a:buChar char="Ø"/>
            </a:pPr>
            <a:r>
              <a:rPr lang="en-US" altLang="zh-CN" sz="1900" b="0" i="0">
                <a:latin typeface="Verdana" panose="020B0604030504040204" pitchFamily="34" charset="0"/>
                <a:ea typeface="宋体" panose="02010600030101010101" pitchFamily="2" charset="-122"/>
              </a:rPr>
              <a:t>The first term will be a sine once we factor a 3 out of the denominator, while the second term appears to be a hyperbolic sine. </a:t>
            </a:r>
          </a:p>
        </p:txBody>
      </p:sp>
      <p:pic>
        <p:nvPicPr>
          <p:cNvPr id="25606" name="Picture 4">
            <a:extLst>
              <a:ext uri="{FF2B5EF4-FFF2-40B4-BE49-F238E27FC236}">
                <a16:creationId xmlns:a16="http://schemas.microsoft.com/office/drawing/2014/main" id="{D8CC839D-3164-8DCD-02DF-47D4AE60E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117" t="75970"/>
          <a:stretch>
            <a:fillRect/>
          </a:stretch>
        </p:blipFill>
        <p:spPr bwMode="auto">
          <a:xfrm>
            <a:off x="3863976" y="1447800"/>
            <a:ext cx="3114675"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2">
            <a:extLst>
              <a:ext uri="{FF2B5EF4-FFF2-40B4-BE49-F238E27FC236}">
                <a16:creationId xmlns:a16="http://schemas.microsoft.com/office/drawing/2014/main" id="{58E2C60F-115A-C513-011D-F7869181E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581400"/>
            <a:ext cx="418623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a:extLst>
              <a:ext uri="{FF2B5EF4-FFF2-40B4-BE49-F238E27FC236}">
                <a16:creationId xmlns:a16="http://schemas.microsoft.com/office/drawing/2014/main" id="{C85A04B9-45AC-DD8E-98A0-57F98DB0FC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B8D7F2E8-7223-4395-8E83-4475871168C5}" type="slidenum">
              <a:rPr lang="en-US" altLang="en-US" i="0">
                <a:latin typeface="Arial" panose="020B0604020202020204" pitchFamily="34" charset="0"/>
              </a:rPr>
              <a:pPr/>
              <a:t>42</a:t>
            </a:fld>
            <a:endParaRPr lang="en-US" altLang="en-US" i="0">
              <a:latin typeface="Arial" panose="020B0604020202020204" pitchFamily="34" charset="0"/>
            </a:endParaRPr>
          </a:p>
        </p:txBody>
      </p:sp>
      <p:sp>
        <p:nvSpPr>
          <p:cNvPr id="24579" name="Rectangle 11">
            <a:extLst>
              <a:ext uri="{FF2B5EF4-FFF2-40B4-BE49-F238E27FC236}">
                <a16:creationId xmlns:a16="http://schemas.microsoft.com/office/drawing/2014/main" id="{6526078F-C29B-2186-D685-F050788838DA}"/>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dirty="0">
                <a:latin typeface="Arial" panose="020B0604020202020204" pitchFamily="34" charset="0"/>
              </a:rPr>
              <a:t>Applications of Laplace Transform</a:t>
            </a:r>
          </a:p>
        </p:txBody>
      </p:sp>
      <p:sp>
        <p:nvSpPr>
          <p:cNvPr id="5" name="TextBox 4">
            <a:extLst>
              <a:ext uri="{FF2B5EF4-FFF2-40B4-BE49-F238E27FC236}">
                <a16:creationId xmlns:a16="http://schemas.microsoft.com/office/drawing/2014/main" id="{508A3B80-D558-F8E6-9591-B4688E5D916F}"/>
              </a:ext>
            </a:extLst>
          </p:cNvPr>
          <p:cNvSpPr txBox="1"/>
          <p:nvPr/>
        </p:nvSpPr>
        <p:spPr>
          <a:xfrm>
            <a:off x="940836" y="890498"/>
            <a:ext cx="10310327" cy="5159554"/>
          </a:xfrm>
          <a:prstGeom prst="rect">
            <a:avLst/>
          </a:prstGeom>
          <a:noFill/>
        </p:spPr>
        <p:txBody>
          <a:bodyPr wrap="square">
            <a:spAutoFit/>
          </a:bodyPr>
          <a:lstStyle/>
          <a:p>
            <a:pPr algn="just">
              <a:lnSpc>
                <a:spcPct val="200000"/>
              </a:lnSpc>
            </a:pPr>
            <a:r>
              <a:rPr lang="en-US" sz="2400" b="1" dirty="0">
                <a:effectLst/>
              </a:rPr>
              <a:t>Applications of Laplace Transform</a:t>
            </a:r>
          </a:p>
          <a:p>
            <a:pPr algn="just">
              <a:lnSpc>
                <a:spcPct val="200000"/>
              </a:lnSpc>
              <a:buFont typeface="Arial" panose="020B0604020202020204" pitchFamily="34" charset="0"/>
              <a:buChar char="•"/>
            </a:pPr>
            <a:r>
              <a:rPr lang="en-US" sz="2400" dirty="0">
                <a:effectLst/>
              </a:rPr>
              <a:t>Analysis of electrical and electronic circuits.</a:t>
            </a:r>
          </a:p>
          <a:p>
            <a:pPr algn="just">
              <a:lnSpc>
                <a:spcPct val="200000"/>
              </a:lnSpc>
              <a:buFont typeface="Arial" panose="020B0604020202020204" pitchFamily="34" charset="0"/>
              <a:buChar char="•"/>
            </a:pPr>
            <a:r>
              <a:rPr lang="en-US" sz="2400" dirty="0">
                <a:effectLst/>
              </a:rPr>
              <a:t>Breaking down complex differential equations into simpler polynomial forms.</a:t>
            </a:r>
          </a:p>
          <a:p>
            <a:pPr algn="just">
              <a:lnSpc>
                <a:spcPct val="200000"/>
              </a:lnSpc>
              <a:buFont typeface="Arial" panose="020B0604020202020204" pitchFamily="34" charset="0"/>
              <a:buChar char="•"/>
            </a:pPr>
            <a:r>
              <a:rPr lang="en-US" sz="2400" dirty="0">
                <a:effectLst/>
              </a:rPr>
              <a:t>Laplace transform gives information about steady as well as transient states.</a:t>
            </a:r>
          </a:p>
          <a:p>
            <a:pPr algn="just">
              <a:lnSpc>
                <a:spcPct val="200000"/>
              </a:lnSpc>
              <a:buFont typeface="Arial" panose="020B0604020202020204" pitchFamily="34" charset="0"/>
              <a:buChar char="•"/>
            </a:pPr>
            <a:r>
              <a:rPr lang="en-US" sz="2400" dirty="0">
                <a:effectLst/>
              </a:rPr>
              <a:t>In machine learning, the Laplace transform is used for making predictions and making analysis in data mining.</a:t>
            </a:r>
          </a:p>
          <a:p>
            <a:pPr algn="just">
              <a:lnSpc>
                <a:spcPct val="200000"/>
              </a:lnSpc>
              <a:buFont typeface="Arial" panose="020B0604020202020204" pitchFamily="34" charset="0"/>
              <a:buChar char="•"/>
            </a:pPr>
            <a:r>
              <a:rPr lang="en-US" sz="2400" dirty="0">
                <a:effectLst/>
              </a:rPr>
              <a:t>Laplace transform simplifies calculations in system modeling.</a:t>
            </a:r>
          </a:p>
        </p:txBody>
      </p:sp>
    </p:spTree>
    <p:extLst>
      <p:ext uri="{BB962C8B-B14F-4D97-AF65-F5344CB8AC3E}">
        <p14:creationId xmlns:p14="http://schemas.microsoft.com/office/powerpoint/2010/main" val="3099931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a:extLst>
              <a:ext uri="{FF2B5EF4-FFF2-40B4-BE49-F238E27FC236}">
                <a16:creationId xmlns:a16="http://schemas.microsoft.com/office/drawing/2014/main" id="{C85A04B9-45AC-DD8E-98A0-57F98DB0FC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B8D7F2E8-7223-4395-8E83-4475871168C5}" type="slidenum">
              <a:rPr lang="en-US" altLang="en-US" i="0">
                <a:latin typeface="Arial" panose="020B0604020202020204" pitchFamily="34" charset="0"/>
              </a:rPr>
              <a:pPr/>
              <a:t>43</a:t>
            </a:fld>
            <a:endParaRPr lang="en-US" altLang="en-US" i="0">
              <a:latin typeface="Arial" panose="020B0604020202020204" pitchFamily="34" charset="0"/>
            </a:endParaRPr>
          </a:p>
        </p:txBody>
      </p:sp>
      <p:sp>
        <p:nvSpPr>
          <p:cNvPr id="24579" name="Rectangle 11">
            <a:extLst>
              <a:ext uri="{FF2B5EF4-FFF2-40B4-BE49-F238E27FC236}">
                <a16:creationId xmlns:a16="http://schemas.microsoft.com/office/drawing/2014/main" id="{6526078F-C29B-2186-D685-F050788838DA}"/>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dirty="0">
                <a:latin typeface="Arial" panose="020B0604020202020204" pitchFamily="34" charset="0"/>
              </a:rPr>
              <a:t>Applications of Laplace Transform</a:t>
            </a:r>
          </a:p>
        </p:txBody>
      </p:sp>
      <p:sp>
        <p:nvSpPr>
          <p:cNvPr id="5" name="TextBox 4">
            <a:extLst>
              <a:ext uri="{FF2B5EF4-FFF2-40B4-BE49-F238E27FC236}">
                <a16:creationId xmlns:a16="http://schemas.microsoft.com/office/drawing/2014/main" id="{508A3B80-D558-F8E6-9591-B4688E5D916F}"/>
              </a:ext>
            </a:extLst>
          </p:cNvPr>
          <p:cNvSpPr txBox="1"/>
          <p:nvPr/>
        </p:nvSpPr>
        <p:spPr>
          <a:xfrm>
            <a:off x="838200" y="847150"/>
            <a:ext cx="10414518" cy="5509200"/>
          </a:xfrm>
          <a:prstGeom prst="rect">
            <a:avLst/>
          </a:prstGeom>
          <a:noFill/>
        </p:spPr>
        <p:txBody>
          <a:bodyPr wrap="square">
            <a:spAutoFit/>
          </a:bodyPr>
          <a:lstStyle/>
          <a:p>
            <a:pPr algn="just"/>
            <a:r>
              <a:rPr lang="en-US" sz="2200" b="1" dirty="0">
                <a:effectLst/>
              </a:rPr>
              <a:t>Application of Laplace Transform In Signal Processing</a:t>
            </a:r>
          </a:p>
          <a:p>
            <a:pPr algn="just"/>
            <a:r>
              <a:rPr lang="en-US" sz="2200" dirty="0">
                <a:effectLst/>
              </a:rPr>
              <a:t>Laplace transforms are frequently opted for signal processing. Along with the Fourier transform, the Laplace transform is used to study signals in the frequency domain. When there are small frequencies in the signal in the frequency domain then one can expect the signal to be smooth in the time domain. Filtering of a signal is usually done in the frequency domain for which Laplace acts as an important tool for converting a signal from time domain to frequency domain.</a:t>
            </a:r>
          </a:p>
          <a:p>
            <a:pPr algn="just"/>
            <a:endParaRPr lang="en-US" sz="2200" dirty="0"/>
          </a:p>
          <a:p>
            <a:pPr algn="just"/>
            <a:endParaRPr lang="en-US" sz="2200" dirty="0">
              <a:effectLst/>
            </a:endParaRPr>
          </a:p>
          <a:p>
            <a:pPr algn="just"/>
            <a:r>
              <a:rPr lang="en-US" sz="2200" b="1" dirty="0">
                <a:effectLst/>
              </a:rPr>
              <a:t>Application of Laplace Transform In Control Systems</a:t>
            </a:r>
          </a:p>
          <a:p>
            <a:pPr algn="just"/>
            <a:r>
              <a:rPr lang="en-US" sz="2200" dirty="0">
                <a:effectLst/>
              </a:rPr>
              <a:t>Control systems are usually designed to control the behavior of other devices. Example of control systems can range from a simple home heating controller to an industrial control system regulates the behavior of machinery. Generally, control engineers use differential equations to describe the behavior of various closed loop functional blocks. Laplace transform is used here for solving these equations without the loss of crucial variable information.</a:t>
            </a:r>
          </a:p>
        </p:txBody>
      </p:sp>
    </p:spTree>
    <p:extLst>
      <p:ext uri="{BB962C8B-B14F-4D97-AF65-F5344CB8AC3E}">
        <p14:creationId xmlns:p14="http://schemas.microsoft.com/office/powerpoint/2010/main" val="552644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8046-C254-0F5B-BDE9-703C0A11EDBB}"/>
              </a:ext>
            </a:extLst>
          </p:cNvPr>
          <p:cNvSpPr>
            <a:spLocks noGrp="1"/>
          </p:cNvSpPr>
          <p:nvPr>
            <p:ph type="title"/>
          </p:nvPr>
        </p:nvSpPr>
        <p:spPr>
          <a:xfrm>
            <a:off x="940836" y="2766218"/>
            <a:ext cx="10515600" cy="1325563"/>
          </a:xfrm>
        </p:spPr>
        <p:txBody>
          <a:bodyPr>
            <a:normAutofit/>
          </a:bodyPr>
          <a:lstStyle/>
          <a:p>
            <a:pPr algn="ctr"/>
            <a:r>
              <a:rPr lang="en-US" sz="5400" dirty="0"/>
              <a:t>Thank You</a:t>
            </a:r>
          </a:p>
        </p:txBody>
      </p:sp>
    </p:spTree>
    <p:extLst>
      <p:ext uri="{BB962C8B-B14F-4D97-AF65-F5344CB8AC3E}">
        <p14:creationId xmlns:p14="http://schemas.microsoft.com/office/powerpoint/2010/main" val="1310121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83A422F-D764-83E3-82A9-F16DD53978EC}"/>
              </a:ext>
            </a:extLst>
          </p:cNvPr>
          <p:cNvGraphicFramePr>
            <a:graphicFrameLocks noGrp="1"/>
          </p:cNvGraphicFramePr>
          <p:nvPr>
            <p:extLst>
              <p:ext uri="{D42A27DB-BD31-4B8C-83A1-F6EECF244321}">
                <p14:modId xmlns:p14="http://schemas.microsoft.com/office/powerpoint/2010/main" val="642111633"/>
              </p:ext>
            </p:extLst>
          </p:nvPr>
        </p:nvGraphicFramePr>
        <p:xfrm>
          <a:off x="541758" y="785788"/>
          <a:ext cx="11108484" cy="5978906"/>
        </p:xfrm>
        <a:graphic>
          <a:graphicData uri="http://schemas.openxmlformats.org/drawingml/2006/table">
            <a:tbl>
              <a:tblPr/>
              <a:tblGrid>
                <a:gridCol w="5868955">
                  <a:extLst>
                    <a:ext uri="{9D8B030D-6E8A-4147-A177-3AD203B41FA5}">
                      <a16:colId xmlns:a16="http://schemas.microsoft.com/office/drawing/2014/main" val="4158261774"/>
                    </a:ext>
                  </a:extLst>
                </a:gridCol>
                <a:gridCol w="5239529">
                  <a:extLst>
                    <a:ext uri="{9D8B030D-6E8A-4147-A177-3AD203B41FA5}">
                      <a16:colId xmlns:a16="http://schemas.microsoft.com/office/drawing/2014/main" val="3805790782"/>
                    </a:ext>
                  </a:extLst>
                </a:gridCol>
              </a:tblGrid>
              <a:tr h="287164">
                <a:tc>
                  <a:txBody>
                    <a:bodyPr/>
                    <a:lstStyle/>
                    <a:p>
                      <a:pPr algn="ctr"/>
                      <a:r>
                        <a:rPr lang="en-US" sz="1600" b="1" dirty="0">
                          <a:effectLst/>
                        </a:rPr>
                        <a:t>Laplace Transform</a:t>
                      </a:r>
                    </a:p>
                  </a:txBody>
                  <a:tcPr marL="55786" marR="55786" marT="27893" marB="27893" anchor="ctr">
                    <a:lnL>
                      <a:noFill/>
                    </a:lnL>
                    <a:lnR>
                      <a:noFill/>
                    </a:lnR>
                    <a:lnT>
                      <a:noFill/>
                    </a:lnT>
                    <a:lnB>
                      <a:noFill/>
                    </a:lnB>
                  </a:tcPr>
                </a:tc>
                <a:tc>
                  <a:txBody>
                    <a:bodyPr/>
                    <a:lstStyle/>
                    <a:p>
                      <a:pPr algn="ctr"/>
                      <a:r>
                        <a:rPr lang="en-US" sz="1600" b="1" dirty="0">
                          <a:effectLst/>
                        </a:rPr>
                        <a:t>Fourier Transform </a:t>
                      </a:r>
                    </a:p>
                  </a:txBody>
                  <a:tcPr marL="55786" marR="55786" marT="27893" marB="27893" anchor="ctr">
                    <a:lnL>
                      <a:noFill/>
                    </a:lnL>
                    <a:lnR>
                      <a:noFill/>
                    </a:lnR>
                    <a:lnT>
                      <a:noFill/>
                    </a:lnT>
                    <a:lnB>
                      <a:noFill/>
                    </a:lnB>
                  </a:tcPr>
                </a:tc>
                <a:extLst>
                  <a:ext uri="{0D108BD9-81ED-4DB2-BD59-A6C34878D82A}">
                    <a16:rowId xmlns:a16="http://schemas.microsoft.com/office/drawing/2014/main" val="1487972838"/>
                  </a:ext>
                </a:extLst>
              </a:tr>
              <a:tr h="721562">
                <a:tc>
                  <a:txBody>
                    <a:bodyPr/>
                    <a:lstStyle/>
                    <a:p>
                      <a:pPr algn="just"/>
                      <a:r>
                        <a:rPr lang="en-US" sz="1600"/>
                        <a:t>The Laplace transform of a function x(t) can be represented as a continuous sum of complex exponential damped waves of the form e</a:t>
                      </a:r>
                      <a:r>
                        <a:rPr lang="en-US" sz="1600" baseline="30000"/>
                        <a:t>st</a:t>
                      </a:r>
                      <a:r>
                        <a:rPr lang="en-US" sz="1600"/>
                        <a:t>. </a:t>
                      </a:r>
                    </a:p>
                  </a:txBody>
                  <a:tcPr marL="55786" marR="55786" marT="27893" marB="27893" anchor="ctr">
                    <a:lnL>
                      <a:noFill/>
                    </a:lnL>
                    <a:lnR>
                      <a:noFill/>
                    </a:lnR>
                    <a:lnT>
                      <a:noFill/>
                    </a:lnT>
                    <a:lnB>
                      <a:noFill/>
                    </a:lnB>
                  </a:tcPr>
                </a:tc>
                <a:tc>
                  <a:txBody>
                    <a:bodyPr/>
                    <a:lstStyle/>
                    <a:p>
                      <a:pPr algn="just"/>
                      <a:r>
                        <a:rPr lang="en-US" sz="1600" dirty="0"/>
                        <a:t>The Fourier transform of a function x(t) can be represented by a continuous sum of exponential functions of the form of </a:t>
                      </a:r>
                      <a:r>
                        <a:rPr lang="en-US" sz="1600" dirty="0" err="1"/>
                        <a:t>e</a:t>
                      </a:r>
                      <a:r>
                        <a:rPr lang="en-US" sz="1600" baseline="30000" dirty="0" err="1"/>
                        <a:t>jωt</a:t>
                      </a:r>
                      <a:r>
                        <a:rPr lang="en-US" sz="1600" dirty="0"/>
                        <a:t>. </a:t>
                      </a:r>
                    </a:p>
                  </a:txBody>
                  <a:tcPr marL="55786" marR="55786" marT="27893" marB="27893" anchor="ctr">
                    <a:lnL>
                      <a:noFill/>
                    </a:lnL>
                    <a:lnR>
                      <a:noFill/>
                    </a:lnR>
                    <a:lnT>
                      <a:noFill/>
                    </a:lnT>
                    <a:lnB>
                      <a:noFill/>
                    </a:lnB>
                  </a:tcPr>
                </a:tc>
                <a:extLst>
                  <a:ext uri="{0D108BD9-81ED-4DB2-BD59-A6C34878D82A}">
                    <a16:rowId xmlns:a16="http://schemas.microsoft.com/office/drawing/2014/main" val="3590413907"/>
                  </a:ext>
                </a:extLst>
              </a:tr>
              <a:tr h="721562">
                <a:tc>
                  <a:txBody>
                    <a:bodyPr/>
                    <a:lstStyle/>
                    <a:p>
                      <a:pPr algn="just"/>
                      <a:r>
                        <a:rPr lang="en-US" sz="1600" dirty="0"/>
                        <a:t>The Laplace transform is applied for solving the differential equations that relate the input and output of a system.</a:t>
                      </a:r>
                    </a:p>
                  </a:txBody>
                  <a:tcPr marL="55786" marR="55786" marT="27893" marB="27893" anchor="ctr">
                    <a:lnL>
                      <a:noFill/>
                    </a:lnL>
                    <a:lnR>
                      <a:noFill/>
                    </a:lnR>
                    <a:lnT>
                      <a:noFill/>
                    </a:lnT>
                    <a:lnB>
                      <a:noFill/>
                    </a:lnB>
                  </a:tcPr>
                </a:tc>
                <a:tc>
                  <a:txBody>
                    <a:bodyPr/>
                    <a:lstStyle/>
                    <a:p>
                      <a:pPr algn="just"/>
                      <a:r>
                        <a:rPr lang="en-US" sz="1600"/>
                        <a:t>The Fourier transform is also applied for solving the differential equations that relate the input and output of a system. </a:t>
                      </a:r>
                    </a:p>
                  </a:txBody>
                  <a:tcPr marL="55786" marR="55786" marT="27893" marB="27893" anchor="ctr">
                    <a:lnL>
                      <a:noFill/>
                    </a:lnL>
                    <a:lnR>
                      <a:noFill/>
                    </a:lnR>
                    <a:lnT>
                      <a:noFill/>
                    </a:lnT>
                    <a:lnB>
                      <a:noFill/>
                    </a:lnB>
                  </a:tcPr>
                </a:tc>
                <a:extLst>
                  <a:ext uri="{0D108BD9-81ED-4DB2-BD59-A6C34878D82A}">
                    <a16:rowId xmlns:a16="http://schemas.microsoft.com/office/drawing/2014/main" val="2622790536"/>
                  </a:ext>
                </a:extLst>
              </a:tr>
              <a:tr h="505094">
                <a:tc>
                  <a:txBody>
                    <a:bodyPr/>
                    <a:lstStyle/>
                    <a:p>
                      <a:pPr algn="just"/>
                      <a:r>
                        <a:rPr lang="en-US" sz="1600"/>
                        <a:t>The Laplace transform can be used to analyze unstable systems.</a:t>
                      </a:r>
                    </a:p>
                  </a:txBody>
                  <a:tcPr marL="55786" marR="55786" marT="27893" marB="27893" anchor="ctr">
                    <a:lnL>
                      <a:noFill/>
                    </a:lnL>
                    <a:lnR>
                      <a:noFill/>
                    </a:lnR>
                    <a:lnT>
                      <a:noFill/>
                    </a:lnT>
                    <a:lnB>
                      <a:noFill/>
                    </a:lnB>
                  </a:tcPr>
                </a:tc>
                <a:tc>
                  <a:txBody>
                    <a:bodyPr/>
                    <a:lstStyle/>
                    <a:p>
                      <a:pPr algn="just"/>
                      <a:r>
                        <a:rPr lang="en-US" sz="1600"/>
                        <a:t>Fourier transform cannot be used to analyze unstable systems. </a:t>
                      </a:r>
                    </a:p>
                  </a:txBody>
                  <a:tcPr marL="55786" marR="55786" marT="27893" marB="27893" anchor="ctr">
                    <a:lnL>
                      <a:noFill/>
                    </a:lnL>
                    <a:lnR>
                      <a:noFill/>
                    </a:lnR>
                    <a:lnT>
                      <a:noFill/>
                    </a:lnT>
                    <a:lnB>
                      <a:noFill/>
                    </a:lnB>
                  </a:tcPr>
                </a:tc>
                <a:extLst>
                  <a:ext uri="{0D108BD9-81ED-4DB2-BD59-A6C34878D82A}">
                    <a16:rowId xmlns:a16="http://schemas.microsoft.com/office/drawing/2014/main" val="558731408"/>
                  </a:ext>
                </a:extLst>
              </a:tr>
              <a:tr h="505820">
                <a:tc>
                  <a:txBody>
                    <a:bodyPr/>
                    <a:lstStyle/>
                    <a:p>
                      <a:pPr algn="just"/>
                      <a:r>
                        <a:rPr lang="en-US" sz="1600"/>
                        <a:t>Laplace Transform does not require that the function is defined for a set of negative real numbers.</a:t>
                      </a:r>
                    </a:p>
                  </a:txBody>
                  <a:tcPr marL="55786" marR="55786" marT="27893" marB="27893" anchor="ctr">
                    <a:lnL>
                      <a:noFill/>
                    </a:lnL>
                    <a:lnR>
                      <a:noFill/>
                    </a:lnR>
                    <a:lnT>
                      <a:noFill/>
                    </a:lnT>
                    <a:lnB>
                      <a:noFill/>
                    </a:lnB>
                  </a:tcPr>
                </a:tc>
                <a:tc>
                  <a:txBody>
                    <a:bodyPr/>
                    <a:lstStyle/>
                    <a:p>
                      <a:pPr algn="just"/>
                      <a:r>
                        <a:rPr lang="en-US" sz="1600"/>
                        <a:t>Fourier Transform is only defined for functions that are defined for all real numbers. </a:t>
                      </a:r>
                    </a:p>
                  </a:txBody>
                  <a:tcPr marL="55786" marR="55786" marT="27893" marB="27893" anchor="ctr">
                    <a:lnL>
                      <a:noFill/>
                    </a:lnL>
                    <a:lnR>
                      <a:noFill/>
                    </a:lnR>
                    <a:lnT>
                      <a:noFill/>
                    </a:lnT>
                    <a:lnB>
                      <a:noFill/>
                    </a:lnB>
                  </a:tcPr>
                </a:tc>
                <a:extLst>
                  <a:ext uri="{0D108BD9-81ED-4DB2-BD59-A6C34878D82A}">
                    <a16:rowId xmlns:a16="http://schemas.microsoft.com/office/drawing/2014/main" val="821850089"/>
                  </a:ext>
                </a:extLst>
              </a:tr>
              <a:tr h="721562">
                <a:tc>
                  <a:txBody>
                    <a:bodyPr/>
                    <a:lstStyle/>
                    <a:p>
                      <a:pPr algn="just"/>
                      <a:r>
                        <a:rPr lang="en-US" sz="1600"/>
                        <a:t>Laplace transform exists for every function with a Fourier Transform. </a:t>
                      </a:r>
                    </a:p>
                  </a:txBody>
                  <a:tcPr marL="55786" marR="55786" marT="27893" marB="27893" anchor="ctr">
                    <a:lnL>
                      <a:noFill/>
                    </a:lnL>
                    <a:lnR>
                      <a:noFill/>
                    </a:lnR>
                    <a:lnT>
                      <a:noFill/>
                    </a:lnT>
                    <a:lnB>
                      <a:noFill/>
                    </a:lnB>
                  </a:tcPr>
                </a:tc>
                <a:tc>
                  <a:txBody>
                    <a:bodyPr/>
                    <a:lstStyle/>
                    <a:p>
                      <a:pPr algn="just"/>
                      <a:r>
                        <a:rPr lang="en-US" sz="1600"/>
                        <a:t>On the other hand, it is not always true that every function with a Laplace Transform has a Fourier Transformer. </a:t>
                      </a:r>
                    </a:p>
                  </a:txBody>
                  <a:tcPr marL="55786" marR="55786" marT="27893" marB="27893" anchor="ctr">
                    <a:lnL>
                      <a:noFill/>
                    </a:lnL>
                    <a:lnR>
                      <a:noFill/>
                    </a:lnR>
                    <a:lnT>
                      <a:noFill/>
                    </a:lnT>
                    <a:lnB>
                      <a:noFill/>
                    </a:lnB>
                  </a:tcPr>
                </a:tc>
                <a:extLst>
                  <a:ext uri="{0D108BD9-81ED-4DB2-BD59-A6C34878D82A}">
                    <a16:rowId xmlns:a16="http://schemas.microsoft.com/office/drawing/2014/main" val="3633151221"/>
                  </a:ext>
                </a:extLst>
              </a:tr>
              <a:tr h="938031">
                <a:tc>
                  <a:txBody>
                    <a:bodyPr/>
                    <a:lstStyle/>
                    <a:p>
                      <a:pPr algn="just"/>
                      <a:r>
                        <a:rPr lang="en-US" sz="1600"/>
                        <a:t>The Laplace transform is widely used for solving differential equations since the Laplace transform exists even for the signals for which the Fourier transform does not exist.</a:t>
                      </a:r>
                    </a:p>
                  </a:txBody>
                  <a:tcPr marL="55786" marR="55786" marT="27893" marB="27893" anchor="ctr">
                    <a:lnL>
                      <a:noFill/>
                    </a:lnL>
                    <a:lnR>
                      <a:noFill/>
                    </a:lnR>
                    <a:lnT>
                      <a:noFill/>
                    </a:lnT>
                    <a:lnB>
                      <a:noFill/>
                    </a:lnB>
                  </a:tcPr>
                </a:tc>
                <a:tc>
                  <a:txBody>
                    <a:bodyPr/>
                    <a:lstStyle/>
                    <a:p>
                      <a:pPr algn="just"/>
                      <a:r>
                        <a:rPr lang="en-US" sz="1600"/>
                        <a:t>The Fourier transform is rarely used for solving the differential equations since the Fourier transform does not exists for many signals. For example |x(t)| as it is not absolutely integrable. </a:t>
                      </a:r>
                    </a:p>
                  </a:txBody>
                  <a:tcPr marL="55786" marR="55786" marT="27893" marB="27893" anchor="ctr">
                    <a:lnL>
                      <a:noFill/>
                    </a:lnL>
                    <a:lnR>
                      <a:noFill/>
                    </a:lnR>
                    <a:lnT>
                      <a:noFill/>
                    </a:lnT>
                    <a:lnB>
                      <a:noFill/>
                    </a:lnB>
                  </a:tcPr>
                </a:tc>
                <a:extLst>
                  <a:ext uri="{0D108BD9-81ED-4DB2-BD59-A6C34878D82A}">
                    <a16:rowId xmlns:a16="http://schemas.microsoft.com/office/drawing/2014/main" val="2199244078"/>
                  </a:ext>
                </a:extLst>
              </a:tr>
              <a:tr h="505094">
                <a:tc>
                  <a:txBody>
                    <a:bodyPr/>
                    <a:lstStyle/>
                    <a:p>
                      <a:pPr algn="just"/>
                      <a:r>
                        <a:rPr lang="en-US" sz="1600"/>
                        <a:t>The Laplace transform has a convergence factor and hence it is more general. </a:t>
                      </a:r>
                    </a:p>
                  </a:txBody>
                  <a:tcPr marL="55786" marR="55786" marT="27893" marB="27893" anchor="ctr">
                    <a:lnL>
                      <a:noFill/>
                    </a:lnL>
                    <a:lnR>
                      <a:noFill/>
                    </a:lnR>
                    <a:lnT>
                      <a:noFill/>
                    </a:lnT>
                    <a:lnB>
                      <a:noFill/>
                    </a:lnB>
                  </a:tcPr>
                </a:tc>
                <a:tc>
                  <a:txBody>
                    <a:bodyPr/>
                    <a:lstStyle/>
                    <a:p>
                      <a:pPr algn="just"/>
                      <a:r>
                        <a:rPr lang="en-US" sz="1600"/>
                        <a:t>The Fourier transform does not have any convergence factor.</a:t>
                      </a:r>
                    </a:p>
                  </a:txBody>
                  <a:tcPr marL="55786" marR="55786" marT="27893" marB="27893" anchor="ctr">
                    <a:lnL>
                      <a:noFill/>
                    </a:lnL>
                    <a:lnR>
                      <a:noFill/>
                    </a:lnR>
                    <a:lnT>
                      <a:noFill/>
                    </a:lnT>
                    <a:lnB>
                      <a:noFill/>
                    </a:lnB>
                  </a:tcPr>
                </a:tc>
                <a:extLst>
                  <a:ext uri="{0D108BD9-81ED-4DB2-BD59-A6C34878D82A}">
                    <a16:rowId xmlns:a16="http://schemas.microsoft.com/office/drawing/2014/main" val="2977440339"/>
                  </a:ext>
                </a:extLst>
              </a:tr>
              <a:tr h="721562">
                <a:tc>
                  <a:txBody>
                    <a:bodyPr/>
                    <a:lstStyle/>
                    <a:p>
                      <a:pPr algn="just"/>
                      <a:r>
                        <a:rPr lang="en-US" sz="1600"/>
                        <a:t>The Laplace transform of a signal x(t) is equivalent to the Fourier transform of the signal x(t)e</a:t>
                      </a:r>
                      <a:r>
                        <a:rPr lang="en-US" sz="1600" baseline="30000"/>
                        <a:t>-σt</a:t>
                      </a:r>
                      <a:r>
                        <a:rPr lang="en-US" sz="1600"/>
                        <a:t>.</a:t>
                      </a:r>
                    </a:p>
                  </a:txBody>
                  <a:tcPr marL="55786" marR="55786" marT="27893" marB="27893" anchor="ctr">
                    <a:lnL>
                      <a:noFill/>
                    </a:lnL>
                    <a:lnR>
                      <a:noFill/>
                    </a:lnR>
                    <a:lnT>
                      <a:noFill/>
                    </a:lnT>
                    <a:lnB>
                      <a:noFill/>
                    </a:lnB>
                  </a:tcPr>
                </a:tc>
                <a:tc>
                  <a:txBody>
                    <a:bodyPr/>
                    <a:lstStyle/>
                    <a:p>
                      <a:pPr algn="just"/>
                      <a:r>
                        <a:rPr lang="en-US" sz="1600" dirty="0"/>
                        <a:t>The Fourier transform is equivalent to the Laplace transform evaluated along the imaginary axis of the s-plane. </a:t>
                      </a:r>
                    </a:p>
                  </a:txBody>
                  <a:tcPr marL="55786" marR="55786" marT="27893" marB="27893" anchor="ctr">
                    <a:lnL>
                      <a:noFill/>
                    </a:lnL>
                    <a:lnR>
                      <a:noFill/>
                    </a:lnR>
                    <a:lnT>
                      <a:noFill/>
                    </a:lnT>
                    <a:lnB>
                      <a:noFill/>
                    </a:lnB>
                  </a:tcPr>
                </a:tc>
                <a:extLst>
                  <a:ext uri="{0D108BD9-81ED-4DB2-BD59-A6C34878D82A}">
                    <a16:rowId xmlns:a16="http://schemas.microsoft.com/office/drawing/2014/main" val="4290197407"/>
                  </a:ext>
                </a:extLst>
              </a:tr>
            </a:tbl>
          </a:graphicData>
        </a:graphic>
      </p:graphicFrame>
      <p:sp>
        <p:nvSpPr>
          <p:cNvPr id="5" name="Rectangle 11">
            <a:extLst>
              <a:ext uri="{FF2B5EF4-FFF2-40B4-BE49-F238E27FC236}">
                <a16:creationId xmlns:a16="http://schemas.microsoft.com/office/drawing/2014/main" id="{EE63B958-4142-2749-FFE1-791BEFED44FD}"/>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dirty="0">
                <a:latin typeface="Arial" panose="020B0604020202020204" pitchFamily="34" charset="0"/>
              </a:rPr>
              <a:t>Laplace Transform vs Fourier Transform</a:t>
            </a:r>
          </a:p>
        </p:txBody>
      </p:sp>
    </p:spTree>
    <p:extLst>
      <p:ext uri="{BB962C8B-B14F-4D97-AF65-F5344CB8AC3E}">
        <p14:creationId xmlns:p14="http://schemas.microsoft.com/office/powerpoint/2010/main" val="830773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a:extLst>
              <a:ext uri="{FF2B5EF4-FFF2-40B4-BE49-F238E27FC236}">
                <a16:creationId xmlns:a16="http://schemas.microsoft.com/office/drawing/2014/main" id="{DC468358-99C1-DAD2-36BD-E8A5980C86B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0B0FD809-4EB0-4D9D-B918-A03C4F579CF7}" type="slidenum">
              <a:rPr lang="en-US" altLang="en-US" i="0">
                <a:latin typeface="Arial" panose="020B0604020202020204" pitchFamily="34" charset="0"/>
              </a:rPr>
              <a:pPr/>
              <a:t>6</a:t>
            </a:fld>
            <a:endParaRPr lang="en-US" altLang="en-US" i="0">
              <a:latin typeface="Arial" panose="020B0604020202020204" pitchFamily="34" charset="0"/>
            </a:endParaRPr>
          </a:p>
        </p:txBody>
      </p:sp>
      <p:sp>
        <p:nvSpPr>
          <p:cNvPr id="8195" name="Rectangle 11">
            <a:extLst>
              <a:ext uri="{FF2B5EF4-FFF2-40B4-BE49-F238E27FC236}">
                <a16:creationId xmlns:a16="http://schemas.microsoft.com/office/drawing/2014/main" id="{4AE97C07-73A1-9B22-BA0B-AA05C5673829}"/>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Forms of Laplace Transform</a:t>
            </a:r>
          </a:p>
        </p:txBody>
      </p:sp>
      <p:sp>
        <p:nvSpPr>
          <p:cNvPr id="6148" name="Rectangle 9">
            <a:extLst>
              <a:ext uri="{FF2B5EF4-FFF2-40B4-BE49-F238E27FC236}">
                <a16:creationId xmlns:a16="http://schemas.microsoft.com/office/drawing/2014/main" id="{BFECC508-AA69-176A-9631-BB91B1B7D524}"/>
              </a:ext>
            </a:extLst>
          </p:cNvPr>
          <p:cNvSpPr>
            <a:spLocks noChangeArrowheads="1"/>
          </p:cNvSpPr>
          <p:nvPr/>
        </p:nvSpPr>
        <p:spPr bwMode="auto">
          <a:xfrm>
            <a:off x="1828800" y="858838"/>
            <a:ext cx="8534400" cy="2570162"/>
          </a:xfrm>
          <a:prstGeom prst="rect">
            <a:avLst/>
          </a:prstGeom>
          <a:solidFill>
            <a:schemeClr val="bg1"/>
          </a:solidFill>
          <a:ln w="9525">
            <a:noFill/>
            <a:miter lim="800000"/>
            <a:headEnd/>
            <a:tailEnd/>
          </a:ln>
        </p:spPr>
        <p:txBody>
          <a:bodyPr>
            <a:spAutoFit/>
          </a:bodyPr>
          <a:lstStyle/>
          <a:p>
            <a:pPr lvl="1" indent="-457200" algn="just">
              <a:spcBef>
                <a:spcPts val="300"/>
              </a:spcBef>
              <a:spcAft>
                <a:spcPts val="300"/>
              </a:spcAft>
              <a:buFont typeface="Wingdings" pitchFamily="2" charset="2"/>
              <a:buChar char="Ø"/>
              <a:defRPr/>
            </a:pPr>
            <a:r>
              <a:rPr lang="en-US" altLang="zh-CN" sz="2200" dirty="0">
                <a:latin typeface="Verdana" pitchFamily="34" charset="0"/>
                <a:ea typeface="宋体" pitchFamily="2" charset="-122"/>
              </a:rPr>
              <a:t>Signals and systems use two forms of Laplace transform (LT):</a:t>
            </a:r>
          </a:p>
          <a:p>
            <a:pPr marL="1371600" lvl="1" indent="-457200" algn="just">
              <a:spcBef>
                <a:spcPts val="300"/>
              </a:spcBef>
              <a:spcAft>
                <a:spcPts val="300"/>
              </a:spcAft>
              <a:buClr>
                <a:srgbClr val="FF0000"/>
              </a:buClr>
              <a:buFont typeface="+mj-lt"/>
              <a:buAutoNum type="arabicParenR"/>
              <a:defRPr/>
            </a:pPr>
            <a:r>
              <a:rPr lang="en-US" altLang="zh-CN" dirty="0">
                <a:solidFill>
                  <a:srgbClr val="3333FF"/>
                </a:solidFill>
                <a:latin typeface="Verdana" pitchFamily="34" charset="0"/>
                <a:ea typeface="宋体" pitchFamily="2" charset="-122"/>
              </a:rPr>
              <a:t>Unilateral (one-sided) Laplace transform</a:t>
            </a:r>
            <a:endParaRPr lang="en-US" altLang="zh-CN" dirty="0">
              <a:latin typeface="Verdana" pitchFamily="34" charset="0"/>
              <a:ea typeface="宋体" pitchFamily="2" charset="-122"/>
            </a:endParaRPr>
          </a:p>
          <a:p>
            <a:pPr marL="1371600" lvl="1" indent="-457200" algn="just">
              <a:spcBef>
                <a:spcPts val="300"/>
              </a:spcBef>
              <a:spcAft>
                <a:spcPts val="300"/>
              </a:spcAft>
              <a:buClr>
                <a:srgbClr val="FF0000"/>
              </a:buClr>
              <a:buFont typeface="+mj-lt"/>
              <a:buAutoNum type="arabicParenR" startAt="2"/>
              <a:defRPr/>
            </a:pPr>
            <a:r>
              <a:rPr lang="en-US" altLang="zh-CN" dirty="0">
                <a:solidFill>
                  <a:srgbClr val="3333FF"/>
                </a:solidFill>
                <a:latin typeface="Verdana" pitchFamily="34" charset="0"/>
                <a:ea typeface="宋体" pitchFamily="2" charset="-122"/>
              </a:rPr>
              <a:t>Bilateral (two-sided) Laplace transform</a:t>
            </a:r>
          </a:p>
          <a:p>
            <a:pPr lvl="1" indent="-457200" algn="just">
              <a:spcBef>
                <a:spcPts val="300"/>
              </a:spcBef>
              <a:spcAft>
                <a:spcPts val="300"/>
              </a:spcAft>
              <a:buFont typeface="Wingdings" pitchFamily="2" charset="2"/>
              <a:buChar char="Ø"/>
              <a:defRPr/>
            </a:pPr>
            <a:r>
              <a:rPr lang="en-US" altLang="zh-CN" sz="2200" dirty="0">
                <a:latin typeface="Verdana" pitchFamily="34" charset="0"/>
                <a:ea typeface="宋体" pitchFamily="2" charset="-122"/>
              </a:rPr>
              <a:t>If the type of Laplace transform is not specified, it can be assumed that you should calculate the unilateral version.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1">
            <a:extLst>
              <a:ext uri="{FF2B5EF4-FFF2-40B4-BE49-F238E27FC236}">
                <a16:creationId xmlns:a16="http://schemas.microsoft.com/office/drawing/2014/main" id="{FC69DCF9-D2EF-593C-6654-D75210787B9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39C39EB8-B6C9-4C1B-B194-255E6A1EADC1}" type="slidenum">
              <a:rPr lang="en-US" altLang="en-US" i="0">
                <a:latin typeface="Arial" panose="020B0604020202020204" pitchFamily="34" charset="0"/>
              </a:rPr>
              <a:pPr/>
              <a:t>7</a:t>
            </a:fld>
            <a:endParaRPr lang="en-US" altLang="en-US" i="0">
              <a:latin typeface="Arial" panose="020B0604020202020204" pitchFamily="34" charset="0"/>
            </a:endParaRPr>
          </a:p>
        </p:txBody>
      </p:sp>
      <p:sp>
        <p:nvSpPr>
          <p:cNvPr id="9219" name="Rectangle 11">
            <a:extLst>
              <a:ext uri="{FF2B5EF4-FFF2-40B4-BE49-F238E27FC236}">
                <a16:creationId xmlns:a16="http://schemas.microsoft.com/office/drawing/2014/main" id="{456E9A7C-E85F-4B5A-AE65-66CF30EBE327}"/>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a:latin typeface="Arial" panose="020B0604020202020204" pitchFamily="34" charset="0"/>
              </a:rPr>
              <a:t>Forms of Laplace Transform</a:t>
            </a:r>
          </a:p>
        </p:txBody>
      </p:sp>
      <p:sp>
        <p:nvSpPr>
          <p:cNvPr id="6148" name="Rectangle 9">
            <a:extLst>
              <a:ext uri="{FF2B5EF4-FFF2-40B4-BE49-F238E27FC236}">
                <a16:creationId xmlns:a16="http://schemas.microsoft.com/office/drawing/2014/main" id="{D1894382-ABDA-0E90-992D-D17F4624D599}"/>
              </a:ext>
            </a:extLst>
          </p:cNvPr>
          <p:cNvSpPr>
            <a:spLocks noChangeArrowheads="1"/>
          </p:cNvSpPr>
          <p:nvPr/>
        </p:nvSpPr>
        <p:spPr bwMode="auto">
          <a:xfrm>
            <a:off x="1828800" y="661988"/>
            <a:ext cx="8534400" cy="5524500"/>
          </a:xfrm>
          <a:prstGeom prst="rect">
            <a:avLst/>
          </a:prstGeom>
          <a:solidFill>
            <a:schemeClr val="bg1"/>
          </a:solidFill>
          <a:ln w="9525">
            <a:noFill/>
            <a:miter lim="800000"/>
            <a:headEnd/>
            <a:tailEnd/>
          </a:ln>
        </p:spPr>
        <p:txBody>
          <a:bodyPr>
            <a:spAutoFit/>
          </a:bodyPr>
          <a:lstStyle/>
          <a:p>
            <a:pPr lvl="1" indent="-457200" algn="just">
              <a:spcBef>
                <a:spcPts val="300"/>
              </a:spcBef>
              <a:spcAft>
                <a:spcPts val="300"/>
              </a:spcAft>
              <a:buClr>
                <a:srgbClr val="FF0000"/>
              </a:buClr>
              <a:defRPr/>
            </a:pPr>
            <a:r>
              <a:rPr lang="en-US" altLang="zh-CN" sz="1700" dirty="0">
                <a:solidFill>
                  <a:srgbClr val="3333FF"/>
                </a:solidFill>
                <a:latin typeface="Verdana" pitchFamily="34" charset="0"/>
                <a:ea typeface="宋体" pitchFamily="2" charset="-122"/>
              </a:rPr>
              <a:t>Unilateral (one-sided) Laplace transform:</a:t>
            </a:r>
          </a:p>
          <a:p>
            <a:pPr lvl="1" indent="-457200" algn="just">
              <a:spcBef>
                <a:spcPts val="300"/>
              </a:spcBef>
              <a:spcAft>
                <a:spcPts val="300"/>
              </a:spcAft>
              <a:buFont typeface="Wingdings" pitchFamily="2" charset="2"/>
              <a:buChar char="Ø"/>
              <a:defRPr/>
            </a:pPr>
            <a:r>
              <a:rPr lang="en-US" altLang="zh-CN" sz="1900" dirty="0">
                <a:latin typeface="Verdana" pitchFamily="34" charset="0"/>
                <a:ea typeface="宋体" pitchFamily="2" charset="-122"/>
              </a:rPr>
              <a:t>The one-sided LT accepts one-sided signal whose extent is infinite for either t &lt; 0 or t &gt; 0. </a:t>
            </a:r>
          </a:p>
          <a:p>
            <a:pPr lvl="1" indent="-457200" algn="just">
              <a:spcBef>
                <a:spcPts val="300"/>
              </a:spcBef>
              <a:spcAft>
                <a:spcPts val="300"/>
              </a:spcAft>
              <a:buFont typeface="Wingdings" pitchFamily="2" charset="2"/>
              <a:buChar char="Ø"/>
              <a:defRPr/>
            </a:pPr>
            <a:r>
              <a:rPr lang="en-US" altLang="zh-CN" sz="1900" dirty="0">
                <a:latin typeface="Verdana" pitchFamily="34" charset="0"/>
                <a:ea typeface="宋体" pitchFamily="2" charset="-122"/>
              </a:rPr>
              <a:t>One-sided LT can not work with both causal and non-causal system models; </a:t>
            </a:r>
          </a:p>
          <a:p>
            <a:pPr lvl="1" indent="-457200" algn="just">
              <a:spcBef>
                <a:spcPts val="300"/>
              </a:spcBef>
              <a:spcAft>
                <a:spcPts val="300"/>
              </a:spcAft>
              <a:buFont typeface="Wingdings" pitchFamily="2" charset="2"/>
              <a:buChar char="Ø"/>
              <a:defRPr/>
            </a:pPr>
            <a:r>
              <a:rPr lang="en-US" altLang="zh-CN" sz="1900" dirty="0">
                <a:latin typeface="Verdana" pitchFamily="34" charset="0"/>
                <a:ea typeface="宋体" pitchFamily="2" charset="-122"/>
              </a:rPr>
              <a:t>A unilateral Laplace transform is defined as:</a:t>
            </a:r>
          </a:p>
          <a:p>
            <a:pPr marL="1828800" lvl="1" indent="-342900" algn="just">
              <a:spcBef>
                <a:spcPts val="300"/>
              </a:spcBef>
              <a:spcAft>
                <a:spcPts val="300"/>
              </a:spcAft>
              <a:defRPr/>
            </a:pPr>
            <a:endParaRPr lang="en-US" altLang="zh-CN" sz="1700" dirty="0">
              <a:latin typeface="Verdana" pitchFamily="34" charset="0"/>
              <a:ea typeface="宋体" pitchFamily="2" charset="-122"/>
            </a:endParaRPr>
          </a:p>
          <a:p>
            <a:pPr lvl="1" indent="-457200" algn="just">
              <a:spcBef>
                <a:spcPts val="300"/>
              </a:spcBef>
              <a:spcAft>
                <a:spcPts val="300"/>
              </a:spcAft>
              <a:buFont typeface="Wingdings" pitchFamily="2" charset="2"/>
              <a:buChar char="Ø"/>
              <a:defRPr/>
            </a:pPr>
            <a:r>
              <a:rPr lang="en-US" altLang="zh-CN" sz="1900" dirty="0">
                <a:latin typeface="Verdana" pitchFamily="34" charset="0"/>
                <a:ea typeface="宋体" pitchFamily="2" charset="-122"/>
              </a:rPr>
              <a:t>For a right-sided, or unilateral, signal x(t), sometimes written as x(t)u(t) to emphasize that the signal is zero for t&lt;0, the unilateral Laplace transform is defined as</a:t>
            </a:r>
          </a:p>
          <a:p>
            <a:pPr lvl="1" indent="-457200" algn="just">
              <a:spcBef>
                <a:spcPts val="300"/>
              </a:spcBef>
              <a:spcAft>
                <a:spcPts val="300"/>
              </a:spcAft>
              <a:buFont typeface="Wingdings" pitchFamily="2" charset="2"/>
              <a:buChar char="Ø"/>
              <a:defRPr/>
            </a:pPr>
            <a:endParaRPr lang="en-US" altLang="zh-CN" sz="900" dirty="0">
              <a:latin typeface="Verdana" pitchFamily="34" charset="0"/>
              <a:ea typeface="宋体" pitchFamily="2" charset="-122"/>
            </a:endParaRPr>
          </a:p>
          <a:p>
            <a:pPr lvl="1" indent="-457200" algn="just">
              <a:spcBef>
                <a:spcPts val="300"/>
              </a:spcBef>
              <a:spcAft>
                <a:spcPts val="300"/>
              </a:spcAft>
              <a:buFont typeface="Wingdings" pitchFamily="2" charset="2"/>
              <a:buChar char="Ø"/>
              <a:defRPr/>
            </a:pPr>
            <a:endParaRPr lang="en-US" altLang="zh-CN" sz="900" dirty="0">
              <a:latin typeface="Verdana" pitchFamily="34" charset="0"/>
              <a:ea typeface="宋体" pitchFamily="2" charset="-122"/>
            </a:endParaRPr>
          </a:p>
          <a:p>
            <a:pPr lvl="1" indent="-457200" algn="just">
              <a:spcBef>
                <a:spcPts val="300"/>
              </a:spcBef>
              <a:spcAft>
                <a:spcPts val="300"/>
              </a:spcAft>
              <a:buFont typeface="Wingdings" pitchFamily="2" charset="2"/>
              <a:buChar char="Ø"/>
              <a:defRPr/>
            </a:pPr>
            <a:endParaRPr lang="en-US" altLang="zh-CN" sz="900" dirty="0">
              <a:latin typeface="Verdana" pitchFamily="34" charset="0"/>
              <a:ea typeface="宋体" pitchFamily="2" charset="-122"/>
            </a:endParaRPr>
          </a:p>
          <a:p>
            <a:pPr lvl="1" indent="-457200" algn="just">
              <a:spcBef>
                <a:spcPts val="300"/>
              </a:spcBef>
              <a:spcAft>
                <a:spcPts val="300"/>
              </a:spcAft>
              <a:buFont typeface="Wingdings" pitchFamily="2" charset="2"/>
              <a:buChar char="Ø"/>
              <a:defRPr/>
            </a:pPr>
            <a:endParaRPr lang="en-US" altLang="zh-CN" sz="900" dirty="0">
              <a:latin typeface="Verdana" pitchFamily="34" charset="0"/>
              <a:ea typeface="宋体" pitchFamily="2" charset="-122"/>
            </a:endParaRPr>
          </a:p>
          <a:p>
            <a:pPr lvl="1" indent="-457200" algn="just">
              <a:spcBef>
                <a:spcPts val="300"/>
              </a:spcBef>
              <a:spcAft>
                <a:spcPts val="300"/>
              </a:spcAft>
              <a:defRPr/>
            </a:pPr>
            <a:r>
              <a:rPr lang="en-US" altLang="zh-CN" sz="1900" dirty="0">
                <a:latin typeface="Verdana" pitchFamily="34" charset="0"/>
                <a:ea typeface="宋体" pitchFamily="2" charset="-122"/>
              </a:rPr>
              <a:t>	Here </a:t>
            </a:r>
            <a:r>
              <a:rPr lang="en-US" altLang="zh-CN" sz="1900" dirty="0">
                <a:solidFill>
                  <a:srgbClr val="FF0000"/>
                </a:solidFill>
                <a:latin typeface="Verdana" pitchFamily="34" charset="0"/>
                <a:ea typeface="宋体" pitchFamily="2" charset="-122"/>
              </a:rPr>
              <a:t>s</a:t>
            </a:r>
            <a:r>
              <a:rPr lang="en-US" altLang="zh-CN" sz="1900" dirty="0">
                <a:latin typeface="Verdana" pitchFamily="34" charset="0"/>
                <a:ea typeface="宋体" pitchFamily="2" charset="-122"/>
              </a:rPr>
              <a:t> is a complex variable, often written in rectangular form using the standard notation s =</a:t>
            </a:r>
            <a:r>
              <a:rPr lang="el-GR" altLang="zh-CN" sz="1900" dirty="0">
                <a:latin typeface="Verdana" pitchFamily="34" charset="0"/>
                <a:ea typeface="宋体" pitchFamily="2" charset="-122"/>
              </a:rPr>
              <a:t>σ + </a:t>
            </a:r>
            <a:r>
              <a:rPr lang="en-US" altLang="zh-CN" sz="1900" dirty="0">
                <a:latin typeface="Verdana" pitchFamily="34" charset="0"/>
                <a:ea typeface="宋体" pitchFamily="2" charset="-122"/>
              </a:rPr>
              <a:t>j</a:t>
            </a:r>
            <a:r>
              <a:rPr lang="el-GR" altLang="zh-CN" sz="1900" dirty="0">
                <a:latin typeface="Verdana" pitchFamily="34" charset="0"/>
                <a:ea typeface="宋体" pitchFamily="2" charset="-122"/>
              </a:rPr>
              <a:t>ω.</a:t>
            </a:r>
            <a:endParaRPr lang="en-US" altLang="zh-CN" sz="1900" dirty="0">
              <a:latin typeface="Verdana" pitchFamily="34" charset="0"/>
              <a:ea typeface="宋体" pitchFamily="2" charset="-122"/>
            </a:endParaRPr>
          </a:p>
          <a:p>
            <a:pPr lvl="1" indent="-457200" algn="just">
              <a:spcBef>
                <a:spcPts val="300"/>
              </a:spcBef>
              <a:spcAft>
                <a:spcPts val="300"/>
              </a:spcAft>
              <a:buFont typeface="Wingdings" pitchFamily="2" charset="2"/>
              <a:buChar char="Ø"/>
              <a:defRPr/>
            </a:pPr>
            <a:r>
              <a:rPr lang="en-US" altLang="zh-CN" sz="1900" dirty="0">
                <a:latin typeface="Verdana" pitchFamily="34" charset="0"/>
                <a:ea typeface="宋体" pitchFamily="2" charset="-122"/>
              </a:rPr>
              <a:t>If the type of Laplace transform is not specified, it can be assumed that you should calculate the unilateral version.</a:t>
            </a:r>
          </a:p>
        </p:txBody>
      </p:sp>
      <p:pic>
        <p:nvPicPr>
          <p:cNvPr id="9221" name="Picture 5">
            <a:extLst>
              <a:ext uri="{FF2B5EF4-FFF2-40B4-BE49-F238E27FC236}">
                <a16:creationId xmlns:a16="http://schemas.microsoft.com/office/drawing/2014/main" id="{E05FBBC4-4728-C90F-1E70-D32118AA0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076" y="2076450"/>
            <a:ext cx="20161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2">
            <a:extLst>
              <a:ext uri="{FF2B5EF4-FFF2-40B4-BE49-F238E27FC236}">
                <a16:creationId xmlns:a16="http://schemas.microsoft.com/office/drawing/2014/main" id="{D29447CC-C6BB-0DD9-E320-185F3284D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1" y="3708400"/>
            <a:ext cx="28860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a:extLst>
              <a:ext uri="{FF2B5EF4-FFF2-40B4-BE49-F238E27FC236}">
                <a16:creationId xmlns:a16="http://schemas.microsoft.com/office/drawing/2014/main" id="{1D1C8099-1A7E-BA40-8E62-7E2EA1C7E32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i="0">
                <a:latin typeface="Arial" panose="020B0604020202020204" pitchFamily="34" charset="0"/>
              </a:rPr>
              <a:t>7.</a:t>
            </a:r>
            <a:fld id="{96CDA730-F701-41DE-B9AE-4799B299A622}" type="slidenum">
              <a:rPr lang="en-US" altLang="en-US" i="0">
                <a:latin typeface="Arial" panose="020B0604020202020204" pitchFamily="34" charset="0"/>
              </a:rPr>
              <a:pPr/>
              <a:t>8</a:t>
            </a:fld>
            <a:endParaRPr lang="en-US" altLang="en-US" i="0">
              <a:latin typeface="Arial" panose="020B0604020202020204" pitchFamily="34" charset="0"/>
            </a:endParaRPr>
          </a:p>
        </p:txBody>
      </p:sp>
      <p:sp>
        <p:nvSpPr>
          <p:cNvPr id="10243" name="Rectangle 11">
            <a:extLst>
              <a:ext uri="{FF2B5EF4-FFF2-40B4-BE49-F238E27FC236}">
                <a16:creationId xmlns:a16="http://schemas.microsoft.com/office/drawing/2014/main" id="{549C2C82-ACA8-F4BA-594F-64389FED0B3F}"/>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zh-CN" sz="3200" i="0">
                <a:latin typeface="Arial" panose="020B0604020202020204" pitchFamily="34" charset="0"/>
                <a:ea typeface="宋体" panose="02010600030101010101" pitchFamily="2" charset="-122"/>
                <a:cs typeface="Arial" panose="020B0604020202020204" pitchFamily="34" charset="0"/>
              </a:rPr>
              <a:t>Zeros and Poles of Laplace Transform</a:t>
            </a:r>
            <a:endParaRPr lang="en-US" altLang="en-US" sz="3200" i="0">
              <a:latin typeface="Arial" panose="020B0604020202020204" pitchFamily="34" charset="0"/>
              <a:ea typeface="宋体" panose="02010600030101010101" pitchFamily="2" charset="-122"/>
              <a:cs typeface="Arial" panose="020B0604020202020204" pitchFamily="34" charset="0"/>
            </a:endParaRPr>
          </a:p>
        </p:txBody>
      </p:sp>
      <p:sp>
        <p:nvSpPr>
          <p:cNvPr id="9220" name="Rectangle 9">
            <a:extLst>
              <a:ext uri="{FF2B5EF4-FFF2-40B4-BE49-F238E27FC236}">
                <a16:creationId xmlns:a16="http://schemas.microsoft.com/office/drawing/2014/main" id="{FB417E07-5736-DB29-9E0C-8814AD91555E}"/>
              </a:ext>
            </a:extLst>
          </p:cNvPr>
          <p:cNvSpPr>
            <a:spLocks noRot="1" noChangeAspect="1" noMove="1" noResize="1" noEditPoints="1" noAdjustHandles="1" noChangeArrowheads="1" noChangeShapeType="1" noTextEdit="1"/>
          </p:cNvSpPr>
          <p:nvPr/>
        </p:nvSpPr>
        <p:spPr bwMode="auto">
          <a:xfrm>
            <a:off x="1752600" y="723308"/>
            <a:ext cx="8534400" cy="3239092"/>
          </a:xfrm>
          <a:prstGeom prst="rect">
            <a:avLst/>
          </a:prstGeom>
          <a:blipFill rotWithShape="0">
            <a:blip r:embed="rId3"/>
            <a:stretch>
              <a:fillRect l="-571" t="-1507" r="-643" b="-226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noFill/>
              </a:rPr>
              <a:t> </a:t>
            </a:r>
          </a:p>
        </p:txBody>
      </p:sp>
      <p:sp>
        <p:nvSpPr>
          <p:cNvPr id="10245" name="Rectangle 9">
            <a:extLst>
              <a:ext uri="{FF2B5EF4-FFF2-40B4-BE49-F238E27FC236}">
                <a16:creationId xmlns:a16="http://schemas.microsoft.com/office/drawing/2014/main" id="{D39FC5EA-3F40-1FC9-84EA-1ED62A88AF2A}"/>
              </a:ext>
            </a:extLst>
          </p:cNvPr>
          <p:cNvSpPr>
            <a:spLocks noChangeArrowheads="1"/>
          </p:cNvSpPr>
          <p:nvPr/>
        </p:nvSpPr>
        <p:spPr bwMode="auto">
          <a:xfrm>
            <a:off x="1828800" y="4191000"/>
            <a:ext cx="8534400" cy="1835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i="1">
                <a:solidFill>
                  <a:schemeClr val="tx1"/>
                </a:solidFill>
                <a:latin typeface="Times New Roman" panose="02020603050405020304" pitchFamily="18" charset="0"/>
              </a:defRPr>
            </a:lvl1pPr>
            <a:lvl2pPr indent="-45720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lvl="1" algn="just">
              <a:lnSpc>
                <a:spcPct val="95000"/>
              </a:lnSpc>
              <a:spcBef>
                <a:spcPts val="300"/>
              </a:spcBef>
              <a:spcAft>
                <a:spcPts val="300"/>
              </a:spcAft>
              <a:buFont typeface="Wingdings" panose="05000000000000000000" pitchFamily="2" charset="2"/>
              <a:buChar char="Ø"/>
            </a:pPr>
            <a:r>
              <a:rPr lang="en-US" altLang="en-US" sz="1900" b="0" i="0">
                <a:latin typeface="Verdana" panose="020B0604030504040204" pitchFamily="34" charset="0"/>
                <a:ea typeface="宋体" panose="02010600030101010101" pitchFamily="2" charset="-122"/>
              </a:rPr>
              <a:t>If we can find the zeros and poles of X(s), we can get a general idea of what the waveform f(t) will look like.</a:t>
            </a:r>
          </a:p>
          <a:p>
            <a:pPr lvl="1" algn="just">
              <a:lnSpc>
                <a:spcPct val="95000"/>
              </a:lnSpc>
              <a:spcBef>
                <a:spcPts val="300"/>
              </a:spcBef>
              <a:spcAft>
                <a:spcPts val="300"/>
              </a:spcAft>
              <a:buFont typeface="Wingdings" panose="05000000000000000000" pitchFamily="2" charset="2"/>
              <a:buChar char="Ø"/>
            </a:pPr>
            <a:r>
              <a:rPr lang="en-US" altLang="en-US" sz="1900" b="0" i="0">
                <a:latin typeface="Verdana" panose="020B0604030504040204" pitchFamily="34" charset="0"/>
                <a:ea typeface="宋体" panose="02010600030101010101" pitchFamily="2" charset="-122"/>
              </a:rPr>
              <a:t>For example, </a:t>
            </a:r>
            <a:r>
              <a:rPr lang="en-US" altLang="en-US" sz="1900" b="0" i="0">
                <a:solidFill>
                  <a:srgbClr val="FF0000"/>
                </a:solidFill>
                <a:latin typeface="Verdana" panose="020B0604030504040204" pitchFamily="34" charset="0"/>
                <a:ea typeface="宋体" panose="02010600030101010101" pitchFamily="2" charset="-122"/>
              </a:rPr>
              <a:t>if the roots (poles and zeros) are real</a:t>
            </a:r>
            <a:r>
              <a:rPr lang="en-US" altLang="en-US" sz="1900" b="0" i="0">
                <a:latin typeface="Verdana" panose="020B0604030504040204" pitchFamily="34" charset="0"/>
                <a:ea typeface="宋体" panose="02010600030101010101" pitchFamily="2" charset="-122"/>
              </a:rPr>
              <a:t>, then the waveform is exponential. </a:t>
            </a:r>
            <a:r>
              <a:rPr lang="en-US" altLang="en-US" sz="1900" b="0" i="0">
                <a:solidFill>
                  <a:srgbClr val="3333FF"/>
                </a:solidFill>
                <a:latin typeface="Verdana" panose="020B0604030504040204" pitchFamily="34" charset="0"/>
                <a:ea typeface="宋体" panose="02010600030101010101" pitchFamily="2" charset="-122"/>
              </a:rPr>
              <a:t>If they’re imaginary</a:t>
            </a:r>
            <a:r>
              <a:rPr lang="en-US" altLang="en-US" sz="1900" b="0" i="0">
                <a:latin typeface="Verdana" panose="020B0604030504040204" pitchFamily="34" charset="0"/>
                <a:ea typeface="宋体" panose="02010600030101010101" pitchFamily="2" charset="-122"/>
              </a:rPr>
              <a:t>, then it is a combination of sines and cosines. And </a:t>
            </a:r>
            <a:r>
              <a:rPr lang="en-US" altLang="en-US" sz="1900" b="0" i="0">
                <a:solidFill>
                  <a:srgbClr val="FF00FF"/>
                </a:solidFill>
                <a:latin typeface="Verdana" panose="020B0604030504040204" pitchFamily="34" charset="0"/>
                <a:ea typeface="宋体" panose="02010600030101010101" pitchFamily="2" charset="-122"/>
              </a:rPr>
              <a:t>if they are complex</a:t>
            </a:r>
            <a:r>
              <a:rPr lang="en-US" altLang="en-US" sz="1900" b="0" i="0">
                <a:latin typeface="Verdana" panose="020B0604030504040204" pitchFamily="34" charset="0"/>
                <a:ea typeface="宋体" panose="02010600030101010101" pitchFamily="2" charset="-122"/>
              </a:rPr>
              <a:t>, then its is a damping sinusoid.</a:t>
            </a:r>
            <a:endParaRPr lang="en-US" altLang="zh-CN" sz="1900" b="0" i="0">
              <a:latin typeface="Verdana" panose="020B0604030504040204" pitchFamily="34"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FDD229-070F-B694-1591-D82BD2947F0E}"/>
              </a:ext>
            </a:extLst>
          </p:cNvPr>
          <p:cNvSpPr txBox="1"/>
          <p:nvPr/>
        </p:nvSpPr>
        <p:spPr>
          <a:xfrm>
            <a:off x="849085" y="840844"/>
            <a:ext cx="10832841" cy="4549835"/>
          </a:xfrm>
          <a:prstGeom prst="rect">
            <a:avLst/>
          </a:prstGeom>
          <a:noFill/>
        </p:spPr>
        <p:txBody>
          <a:bodyPr wrap="square">
            <a:spAutoFit/>
          </a:bodyPr>
          <a:lstStyle/>
          <a:p>
            <a:pPr>
              <a:lnSpc>
                <a:spcPct val="150000"/>
              </a:lnSpc>
            </a:pPr>
            <a:r>
              <a:rPr lang="en-US" sz="2800" dirty="0"/>
              <a:t>The necessary and sufficient conditions for the existence of the Laplace transform are −</a:t>
            </a:r>
          </a:p>
          <a:p>
            <a:pPr marL="457200" indent="-457200">
              <a:lnSpc>
                <a:spcPct val="150000"/>
              </a:lnSpc>
              <a:buFont typeface="+mj-lt"/>
              <a:buAutoNum type="arabicPeriod"/>
            </a:pPr>
            <a:r>
              <a:rPr lang="en-US" sz="2800" dirty="0"/>
              <a:t> The function x(t) should be piece-wise continuous in the given closed interval and must be of exponential order.</a:t>
            </a:r>
            <a:endParaRPr lang="en-US" sz="1400" dirty="0"/>
          </a:p>
          <a:p>
            <a:pPr marL="457200" indent="-457200">
              <a:lnSpc>
                <a:spcPct val="150000"/>
              </a:lnSpc>
              <a:buFont typeface="+mj-lt"/>
              <a:buAutoNum type="arabicPeriod"/>
            </a:pPr>
            <a:r>
              <a:rPr lang="en-US" sz="2800" dirty="0"/>
              <a:t>The function x(t)e</a:t>
            </a:r>
            <a:r>
              <a:rPr lang="en-US" sz="2800" baseline="30000" dirty="0"/>
              <a:t>-</a:t>
            </a:r>
            <a:r>
              <a:rPr lang="en-US" sz="2800" baseline="30000" dirty="0" err="1"/>
              <a:t>st</a:t>
            </a:r>
            <a:r>
              <a:rPr lang="en-US" sz="2800" dirty="0"/>
              <a:t> should be integrable</a:t>
            </a:r>
          </a:p>
          <a:p>
            <a:pPr marL="457200" indent="-457200">
              <a:lnSpc>
                <a:spcPct val="150000"/>
              </a:lnSpc>
              <a:buFont typeface="+mj-lt"/>
              <a:buAutoNum type="arabicPeriod"/>
            </a:pPr>
            <a:r>
              <a:rPr lang="en-US" sz="2800" dirty="0"/>
              <a:t>Input function can have non- integrable part combined with integrable ones.</a:t>
            </a:r>
          </a:p>
        </p:txBody>
      </p:sp>
      <p:sp>
        <p:nvSpPr>
          <p:cNvPr id="5" name="Rectangle 11">
            <a:extLst>
              <a:ext uri="{FF2B5EF4-FFF2-40B4-BE49-F238E27FC236}">
                <a16:creationId xmlns:a16="http://schemas.microsoft.com/office/drawing/2014/main" id="{DA12781D-8B16-862E-E729-CC84074B2794}"/>
              </a:ext>
            </a:extLst>
          </p:cNvPr>
          <p:cNvSpPr>
            <a:spLocks noChangeArrowheads="1"/>
          </p:cNvSpPr>
          <p:nvPr/>
        </p:nvSpPr>
        <p:spPr bwMode="auto">
          <a:xfrm>
            <a:off x="1524000" y="0"/>
            <a:ext cx="9144000" cy="584200"/>
          </a:xfrm>
          <a:prstGeom prst="rect">
            <a:avLst/>
          </a:prstGeom>
          <a:solidFill>
            <a:srgbClr val="FFC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r>
              <a:rPr lang="en-US" altLang="en-US" sz="3200" i="0" dirty="0">
                <a:latin typeface="Arial" panose="020B0604020202020204" pitchFamily="34" charset="0"/>
              </a:rPr>
              <a:t>Condition for existence of Laplace Transform</a:t>
            </a:r>
          </a:p>
        </p:txBody>
      </p:sp>
    </p:spTree>
    <p:extLst>
      <p:ext uri="{BB962C8B-B14F-4D97-AF65-F5344CB8AC3E}">
        <p14:creationId xmlns:p14="http://schemas.microsoft.com/office/powerpoint/2010/main" val="868637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3080</Words>
  <Application>Microsoft Office PowerPoint</Application>
  <PresentationFormat>Widescreen</PresentationFormat>
  <Paragraphs>362</Paragraphs>
  <Slides>44</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Cambria Math</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8</cp:revision>
  <dcterms:created xsi:type="dcterms:W3CDTF">2023-01-16T21:55:00Z</dcterms:created>
  <dcterms:modified xsi:type="dcterms:W3CDTF">2023-01-21T02:42:53Z</dcterms:modified>
</cp:coreProperties>
</file>